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58" r:id="rId5"/>
    <p:sldId id="260" r:id="rId6"/>
    <p:sldId id="261" r:id="rId7"/>
    <p:sldId id="262" r:id="rId8"/>
    <p:sldId id="263" r:id="rId9"/>
    <p:sldId id="264" r:id="rId10"/>
    <p:sldId id="265" r:id="rId11"/>
    <p:sldId id="266" r:id="rId12"/>
    <p:sldId id="267" r:id="rId13"/>
    <p:sldId id="275" r:id="rId14"/>
    <p:sldId id="276" r:id="rId15"/>
    <p:sldId id="277" r:id="rId16"/>
    <p:sldId id="279" r:id="rId17"/>
    <p:sldId id="293" r:id="rId18"/>
    <p:sldId id="294" r:id="rId19"/>
    <p:sldId id="280" r:id="rId20"/>
    <p:sldId id="281" r:id="rId21"/>
    <p:sldId id="282" r:id="rId22"/>
    <p:sldId id="284" r:id="rId23"/>
    <p:sldId id="286" r:id="rId24"/>
    <p:sldId id="287" r:id="rId25"/>
  </p:sldIdLst>
  <p:sldSz cx="18288000" cy="10287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10"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b="1" kern="1200">
          <a:solidFill>
            <a:schemeClr val="tx1"/>
          </a:solidFill>
          <a:latin typeface="Times New Roman" panose="02020603050405020304" pitchFamily="18" charset="0"/>
          <a:ea typeface="+mj-ea"/>
          <a:cs typeface="Times New Roman" panose="02020603050405020304" pitchFamily="18"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sp>
        <p:nvSpPr>
          <p:cNvPr id="6" name="TextBox 6"/>
          <p:cNvSpPr txBox="1"/>
          <p:nvPr/>
        </p:nvSpPr>
        <p:spPr>
          <a:xfrm>
            <a:off x="666750" y="866775"/>
            <a:ext cx="16954500" cy="6647974"/>
          </a:xfrm>
          <a:prstGeom prst="rect">
            <a:avLst/>
          </a:prstGeom>
        </p:spPr>
        <p:txBody>
          <a:bodyPr lIns="0" tIns="0" rIns="0" bIns="0" rtlCol="0" anchor="t">
            <a:spAutoFit/>
          </a:bodyPr>
          <a:lstStyle/>
          <a:p>
            <a:pPr algn="ctr"/>
            <a:r>
              <a:rPr lang="en-GB" sz="7200" dirty="0"/>
              <a:t>Bugema University Biometric Class Attendance Tracking System</a:t>
            </a:r>
          </a:p>
          <a:p>
            <a:pPr algn="ctr"/>
            <a:r>
              <a:rPr lang="en-GB" sz="7200" dirty="0"/>
              <a:t>By </a:t>
            </a:r>
          </a:p>
          <a:p>
            <a:pPr algn="ctr"/>
            <a:r>
              <a:rPr lang="en-GB" sz="7200" dirty="0" err="1"/>
              <a:t>Kibalama</a:t>
            </a:r>
            <a:r>
              <a:rPr lang="en-GB" sz="7200" dirty="0"/>
              <a:t> Paul</a:t>
            </a:r>
          </a:p>
          <a:p>
            <a:pPr algn="ctr"/>
            <a:r>
              <a:rPr lang="en-GB" sz="7200" dirty="0"/>
              <a:t> &amp;</a:t>
            </a:r>
          </a:p>
          <a:p>
            <a:pPr algn="ctr"/>
            <a:r>
              <a:rPr lang="en-GB" sz="7200" dirty="0"/>
              <a:t>Akatwijuka Elia</a:t>
            </a:r>
          </a:p>
        </p:txBody>
      </p:sp>
      <p:sp>
        <p:nvSpPr>
          <p:cNvPr id="8" name="TextBox 8"/>
          <p:cNvSpPr txBox="1"/>
          <p:nvPr/>
        </p:nvSpPr>
        <p:spPr>
          <a:xfrm>
            <a:off x="666750" y="9323705"/>
            <a:ext cx="8172450" cy="352854"/>
          </a:xfrm>
          <a:prstGeom prst="rect">
            <a:avLst/>
          </a:prstGeom>
        </p:spPr>
        <p:txBody>
          <a:bodyPr wrap="square" lIns="0" tIns="0" rIns="0" bIns="0" rtlCol="0" anchor="t">
            <a:spAutoFit/>
          </a:bodyPr>
          <a:lstStyle/>
          <a:p>
            <a:pPr marL="0" lvl="0" indent="0" algn="ctr">
              <a:lnSpc>
                <a:spcPts val="2299"/>
              </a:lnSpc>
            </a:pPr>
            <a:r>
              <a:rPr lang="en-US" sz="3600" i="1" dirty="0" err="1">
                <a:solidFill>
                  <a:srgbClr val="495057"/>
                </a:solidFill>
                <a:latin typeface="Radley Italics"/>
                <a:ea typeface="Radley Italics"/>
                <a:cs typeface="Radley Italics"/>
                <a:sym typeface="Radley Italics"/>
              </a:rPr>
              <a:t>Kibalama</a:t>
            </a:r>
            <a:r>
              <a:rPr lang="en-US" sz="3600" i="1" dirty="0">
                <a:solidFill>
                  <a:srgbClr val="495057"/>
                </a:solidFill>
                <a:latin typeface="Radley Italics"/>
                <a:ea typeface="Radley Italics"/>
                <a:cs typeface="Radley Italics"/>
                <a:sym typeface="Radley Italics"/>
              </a:rPr>
              <a:t> Paul And Akatwijuka Elia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sp>
        <p:nvSpPr>
          <p:cNvPr id="2" name="TextBox 2"/>
          <p:cNvSpPr txBox="1"/>
          <p:nvPr/>
        </p:nvSpPr>
        <p:spPr>
          <a:xfrm>
            <a:off x="838200" y="4533900"/>
            <a:ext cx="17145000" cy="1024319"/>
          </a:xfrm>
          <a:prstGeom prst="rect">
            <a:avLst/>
          </a:prstGeom>
        </p:spPr>
        <p:txBody>
          <a:bodyPr wrap="square" lIns="0" tIns="0" rIns="0" bIns="0" rtlCol="0" anchor="t">
            <a:spAutoFit/>
          </a:bodyPr>
          <a:lstStyle/>
          <a:p>
            <a:pPr marL="0" lvl="0" indent="0" algn="l">
              <a:lnSpc>
                <a:spcPts val="6999"/>
              </a:lnSpc>
            </a:pPr>
            <a:r>
              <a:rPr lang="en-US" sz="9600" dirty="0">
                <a:solidFill>
                  <a:srgbClr val="343A40"/>
                </a:solidFill>
                <a:latin typeface="Radley"/>
                <a:ea typeface="Radley"/>
                <a:cs typeface="Radley"/>
                <a:sym typeface="Radley"/>
              </a:rPr>
              <a:t>Project Significance Overview</a:t>
            </a:r>
          </a:p>
        </p:txBody>
      </p:sp>
      <p:grpSp>
        <p:nvGrpSpPr>
          <p:cNvPr id="3" name="Group 3"/>
          <p:cNvGrpSpPr/>
          <p:nvPr/>
        </p:nvGrpSpPr>
        <p:grpSpPr>
          <a:xfrm>
            <a:off x="17202135" y="459202"/>
            <a:ext cx="2171730" cy="2205796"/>
            <a:chOff x="0" y="0"/>
            <a:chExt cx="812800" cy="825500"/>
          </a:xfrm>
        </p:grpSpPr>
        <p:sp>
          <p:nvSpPr>
            <p:cNvPr id="4" name="Freeform 4"/>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5" name="TextBox 5"/>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grpSp>
        <p:nvGrpSpPr>
          <p:cNvPr id="2" name="Group 2"/>
          <p:cNvGrpSpPr/>
          <p:nvPr/>
        </p:nvGrpSpPr>
        <p:grpSpPr>
          <a:xfrm>
            <a:off x="13716000" y="7353304"/>
            <a:ext cx="4572000" cy="2933695"/>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838200" y="0"/>
            <a:ext cx="16001319" cy="1629025"/>
            <a:chOff x="127000" y="-302947"/>
            <a:chExt cx="21335091" cy="1629800"/>
          </a:xfrm>
        </p:grpSpPr>
        <p:sp>
          <p:nvSpPr>
            <p:cNvPr id="5" name="TextBox 5"/>
            <p:cNvSpPr txBox="1"/>
            <p:nvPr/>
          </p:nvSpPr>
          <p:spPr>
            <a:xfrm>
              <a:off x="127000" y="-302947"/>
              <a:ext cx="20115872" cy="1072535"/>
            </a:xfrm>
            <a:prstGeom prst="rect">
              <a:avLst/>
            </a:prstGeom>
          </p:spPr>
          <p:txBody>
            <a:bodyPr wrap="square" lIns="0" tIns="0" rIns="0" bIns="0" rtlCol="0" anchor="t">
              <a:spAutoFit/>
            </a:bodyPr>
            <a:lstStyle/>
            <a:p>
              <a:pPr marL="0" lvl="0" indent="0" algn="ctr">
                <a:lnSpc>
                  <a:spcPts val="7840"/>
                </a:lnSpc>
                <a:spcBef>
                  <a:spcPct val="0"/>
                </a:spcBef>
              </a:pPr>
              <a:r>
                <a:rPr lang="en-US" sz="8000" i="1" dirty="0">
                  <a:solidFill>
                    <a:srgbClr val="343A40"/>
                  </a:solidFill>
                  <a:latin typeface="Radley Italics"/>
                  <a:ea typeface="Radley Italics"/>
                  <a:cs typeface="Radley Italics"/>
                  <a:sym typeface="Radley Italics"/>
                </a:rPr>
                <a:t>Significance of BCATS</a:t>
              </a:r>
            </a:p>
          </p:txBody>
        </p:sp>
        <p:sp>
          <p:nvSpPr>
            <p:cNvPr id="6" name="TextBox 6"/>
            <p:cNvSpPr txBox="1"/>
            <p:nvPr/>
          </p:nvSpPr>
          <p:spPr>
            <a:xfrm>
              <a:off x="1346219" y="853321"/>
              <a:ext cx="20115872" cy="473532"/>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Enhancing academic attendance through efficiency, security, and innovation</a:t>
              </a:r>
            </a:p>
          </p:txBody>
        </p:sp>
        <p:sp>
          <p:nvSpPr>
            <p:cNvPr id="7" name="AutoShape 7"/>
            <p:cNvSpPr/>
            <p:nvPr/>
          </p:nvSpPr>
          <p:spPr>
            <a:xfrm>
              <a:off x="5003800" y="853321"/>
              <a:ext cx="9614826" cy="0"/>
            </a:xfrm>
            <a:prstGeom prst="line">
              <a:avLst/>
            </a:prstGeom>
            <a:ln w="25400" cap="flat">
              <a:solidFill>
                <a:srgbClr val="343A40"/>
              </a:solidFill>
              <a:prstDash val="solid"/>
              <a:headEnd type="none" w="sm" len="sm"/>
              <a:tailEnd type="none" w="sm" len="sm"/>
            </a:ln>
          </p:spPr>
          <p:txBody>
            <a:bodyPr/>
            <a:lstStyle/>
            <a:p>
              <a:endParaRPr lang="en-US" dirty="0"/>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graphicFrame>
        <p:nvGraphicFramePr>
          <p:cNvPr id="12" name="Table 11">
            <a:extLst>
              <a:ext uri="{FF2B5EF4-FFF2-40B4-BE49-F238E27FC236}">
                <a16:creationId xmlns:a16="http://schemas.microsoft.com/office/drawing/2014/main" id="{A7F47B4A-DC6B-6A05-F347-EB5F60A53D28}"/>
              </a:ext>
            </a:extLst>
          </p:cNvPr>
          <p:cNvGraphicFramePr>
            <a:graphicFrameLocks noGrp="1"/>
          </p:cNvGraphicFramePr>
          <p:nvPr>
            <p:extLst>
              <p:ext uri="{D42A27DB-BD31-4B8C-83A1-F6EECF244321}">
                <p14:modId xmlns:p14="http://schemas.microsoft.com/office/powerpoint/2010/main" val="2745292118"/>
              </p:ext>
            </p:extLst>
          </p:nvPr>
        </p:nvGraphicFramePr>
        <p:xfrm>
          <a:off x="1767854" y="1906976"/>
          <a:ext cx="12192000" cy="7429440"/>
        </p:xfrm>
        <a:graphic>
          <a:graphicData uri="http://schemas.openxmlformats.org/drawingml/2006/table">
            <a:tbl>
              <a:tblPr/>
              <a:tblGrid>
                <a:gridCol w="6096000">
                  <a:extLst>
                    <a:ext uri="{9D8B030D-6E8A-4147-A177-3AD203B41FA5}">
                      <a16:colId xmlns:a16="http://schemas.microsoft.com/office/drawing/2014/main" val="804117015"/>
                    </a:ext>
                  </a:extLst>
                </a:gridCol>
                <a:gridCol w="6096000">
                  <a:extLst>
                    <a:ext uri="{9D8B030D-6E8A-4147-A177-3AD203B41FA5}">
                      <a16:colId xmlns:a16="http://schemas.microsoft.com/office/drawing/2014/main" val="4262822213"/>
                    </a:ext>
                  </a:extLst>
                </a:gridCol>
              </a:tblGrid>
              <a:tr h="342472">
                <a:tc>
                  <a:txBody>
                    <a:bodyPr/>
                    <a:lstStyle/>
                    <a:p>
                      <a:pPr>
                        <a:buNone/>
                      </a:pPr>
                      <a:r>
                        <a:rPr lang="en-US" sz="2000" b="1">
                          <a:effectLst/>
                          <a:latin typeface="Google Sans Text"/>
                        </a:rPr>
                        <a:t>Strategic Pillar</a:t>
                      </a:r>
                      <a:endParaRPr lang="en-US" sz="2000">
                        <a:effectLst/>
                        <a:latin typeface="Google Sans Text"/>
                      </a:endParaRPr>
                    </a:p>
                  </a:txBody>
                  <a:tcPr marL="55195" marR="55195" marT="27597" marB="27597"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sz="2000" b="1">
                          <a:effectLst/>
                          <a:latin typeface="Google Sans Text"/>
                        </a:rPr>
                        <a:t>Key Benefits</a:t>
                      </a:r>
                      <a:endParaRPr lang="en-US" sz="2000">
                        <a:effectLst/>
                        <a:latin typeface="Google Sans Text"/>
                      </a:endParaRPr>
                    </a:p>
                  </a:txBody>
                  <a:tcPr marL="55195" marR="55195" marT="27597" marB="27597"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253222962"/>
                  </a:ext>
                </a:extLst>
              </a:tr>
              <a:tr h="2372222">
                <a:tc>
                  <a:txBody>
                    <a:bodyPr/>
                    <a:lstStyle/>
                    <a:p>
                      <a:pPr>
                        <a:buNone/>
                      </a:pPr>
                      <a:r>
                        <a:rPr lang="en-GB" sz="2000" b="1" dirty="0">
                          <a:effectLst/>
                          <a:latin typeface="Google Sans Text"/>
                        </a:rPr>
                        <a:t>I. Operational Efficiency &amp; Time Savings</a:t>
                      </a:r>
                      <a:endParaRPr lang="en-GB" sz="2000" dirty="0">
                        <a:effectLst/>
                        <a:latin typeface="Google Sans Text"/>
                      </a:endParaRPr>
                    </a:p>
                  </a:txBody>
                  <a:tcPr marL="55195" marR="55195" marT="27597" marB="27597"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marL="342900" indent="-342900">
                        <a:buFont typeface="Arial" panose="020B0604020202020204" pitchFamily="34" charset="0"/>
                        <a:buChar char="•"/>
                      </a:pPr>
                      <a:r>
                        <a:rPr lang="en-GB" sz="2000" b="1" dirty="0">
                          <a:effectLst/>
                          <a:latin typeface="Google Sans Text"/>
                        </a:rPr>
                        <a:t>70% Time Reduction:</a:t>
                      </a:r>
                      <a:r>
                        <a:rPr lang="en-GB" sz="2000" dirty="0">
                          <a:effectLst/>
                          <a:latin typeface="Google Sans Text"/>
                        </a:rPr>
                        <a:t> Frees up instructional time by automating attendance taking. </a:t>
                      </a:r>
                    </a:p>
                    <a:p>
                      <a:pPr marL="342900" indent="-342900">
                        <a:buFont typeface="Arial" panose="020B0604020202020204" pitchFamily="34" charset="0"/>
                        <a:buChar char="•"/>
                      </a:pPr>
                      <a:r>
                        <a:rPr lang="en-GB" sz="2000" b="1" dirty="0">
                          <a:effectLst/>
                          <a:latin typeface="Google Sans Text"/>
                        </a:rPr>
                        <a:t>Scalability:</a:t>
                      </a:r>
                      <a:r>
                        <a:rPr lang="en-GB" sz="2000" dirty="0">
                          <a:effectLst/>
                          <a:latin typeface="Google Sans Text"/>
                        </a:rPr>
                        <a:t> Effortlessly accommodates growing student enrolment without increasing administrative load. </a:t>
                      </a:r>
                    </a:p>
                    <a:p>
                      <a:pPr marL="342900" indent="-342900">
                        <a:buFont typeface="Arial" panose="020B0604020202020204" pitchFamily="34" charset="0"/>
                        <a:buChar char="•"/>
                      </a:pPr>
                      <a:r>
                        <a:rPr lang="en-GB" sz="2000" dirty="0">
                          <a:effectLst/>
                          <a:latin typeface="Google Sans Text"/>
                        </a:rPr>
                        <a:t> </a:t>
                      </a:r>
                      <a:r>
                        <a:rPr lang="en-GB" sz="2000" b="1" dirty="0">
                          <a:effectLst/>
                          <a:latin typeface="Google Sans Text"/>
                        </a:rPr>
                        <a:t>Environmental:</a:t>
                      </a:r>
                      <a:r>
                        <a:rPr lang="en-GB" sz="2000" dirty="0">
                          <a:effectLst/>
                          <a:latin typeface="Google Sans Text"/>
                        </a:rPr>
                        <a:t> Supports sustainability by eliminating paper consumption.</a:t>
                      </a:r>
                    </a:p>
                    <a:p>
                      <a:pPr marL="0" indent="0">
                        <a:buFont typeface="Arial" panose="020B0604020202020204" pitchFamily="34" charset="0"/>
                        <a:buNone/>
                      </a:pPr>
                      <a:endParaRPr lang="en-GB" sz="2000" dirty="0">
                        <a:effectLst/>
                        <a:latin typeface="Google Sans Text"/>
                      </a:endParaRPr>
                    </a:p>
                  </a:txBody>
                  <a:tcPr marL="55195" marR="55195" marT="27597" marB="27597"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851359621"/>
                  </a:ext>
                </a:extLst>
              </a:tr>
              <a:tr h="2372222">
                <a:tc>
                  <a:txBody>
                    <a:bodyPr/>
                    <a:lstStyle/>
                    <a:p>
                      <a:pPr>
                        <a:buNone/>
                      </a:pPr>
                      <a:r>
                        <a:rPr lang="en-US" sz="2000" b="1" dirty="0">
                          <a:effectLst/>
                          <a:latin typeface="Google Sans Text"/>
                        </a:rPr>
                        <a:t>II. Data Integrity &amp; Security</a:t>
                      </a:r>
                      <a:endParaRPr lang="en-US" sz="2000" dirty="0">
                        <a:effectLst/>
                        <a:latin typeface="Google Sans Text"/>
                      </a:endParaRPr>
                    </a:p>
                  </a:txBody>
                  <a:tcPr marL="55195" marR="55195" marT="27597" marB="27597"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GB" sz="2000" b="1" dirty="0">
                          <a:effectLst/>
                          <a:latin typeface="Google Sans Text"/>
                        </a:rPr>
                        <a:t>Eliminate Fraud:</a:t>
                      </a:r>
                      <a:r>
                        <a:rPr lang="en-GB" sz="2000" dirty="0">
                          <a:effectLst/>
                          <a:latin typeface="Google Sans Text"/>
                        </a:rPr>
                        <a:t> Facial Recognition technology completely prevents proxy (fake) attendance. </a:t>
                      </a:r>
                    </a:p>
                    <a:p>
                      <a:pPr>
                        <a:buNone/>
                      </a:pPr>
                      <a:r>
                        <a:rPr lang="en-GB" sz="2000" b="1" dirty="0">
                          <a:effectLst/>
                          <a:latin typeface="Google Sans Text"/>
                        </a:rPr>
                        <a:t>Accuracy:</a:t>
                      </a:r>
                      <a:r>
                        <a:rPr lang="en-GB" sz="2000" dirty="0">
                          <a:effectLst/>
                          <a:latin typeface="Google Sans Text"/>
                        </a:rPr>
                        <a:t> Automated recording eliminates human error in data collection and transcription. </a:t>
                      </a:r>
                    </a:p>
                    <a:p>
                      <a:pPr>
                        <a:buNone/>
                      </a:pPr>
                      <a:r>
                        <a:rPr lang="en-GB" sz="2000" b="1" dirty="0">
                          <a:effectLst/>
                          <a:latin typeface="Google Sans Text"/>
                        </a:rPr>
                        <a:t>Regulatory Compliance:</a:t>
                      </a:r>
                      <a:r>
                        <a:rPr lang="en-GB" sz="2000" dirty="0">
                          <a:effectLst/>
                          <a:latin typeface="Google Sans Text"/>
                        </a:rPr>
                        <a:t> Ensures verifiable, secure records for accreditation and audit purposes.</a:t>
                      </a:r>
                    </a:p>
                    <a:p>
                      <a:pPr>
                        <a:buNone/>
                      </a:pPr>
                      <a:endParaRPr lang="en-GB" sz="2000" dirty="0">
                        <a:effectLst/>
                        <a:latin typeface="Google Sans Text"/>
                      </a:endParaRPr>
                    </a:p>
                    <a:p>
                      <a:pPr>
                        <a:buNone/>
                      </a:pPr>
                      <a:endParaRPr lang="en-GB" sz="2000" dirty="0">
                        <a:effectLst/>
                        <a:latin typeface="Google Sans Text"/>
                      </a:endParaRPr>
                    </a:p>
                  </a:txBody>
                  <a:tcPr marL="55195" marR="55195" marT="27597" marB="27597"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16367352"/>
                  </a:ext>
                </a:extLst>
              </a:tr>
              <a:tr h="2082258">
                <a:tc>
                  <a:txBody>
                    <a:bodyPr/>
                    <a:lstStyle/>
                    <a:p>
                      <a:pPr>
                        <a:buNone/>
                      </a:pPr>
                      <a:r>
                        <a:rPr lang="en-US" sz="2000" b="1" dirty="0">
                          <a:effectLst/>
                          <a:latin typeface="Google Sans Text"/>
                        </a:rPr>
                        <a:t>III. Strategic Decision Making</a:t>
                      </a:r>
                      <a:endParaRPr lang="en-US" sz="2000" dirty="0">
                        <a:effectLst/>
                        <a:latin typeface="Google Sans Text"/>
                      </a:endParaRPr>
                    </a:p>
                  </a:txBody>
                  <a:tcPr marL="55195" marR="55195" marT="27597" marB="27597"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GB" sz="2000" b="1" dirty="0">
                          <a:effectLst/>
                          <a:latin typeface="Google Sans Text"/>
                        </a:rPr>
                        <a:t>Real-time Intervention:</a:t>
                      </a:r>
                      <a:r>
                        <a:rPr lang="en-GB" sz="2000" dirty="0">
                          <a:effectLst/>
                          <a:latin typeface="Google Sans Text"/>
                        </a:rPr>
                        <a:t> Provides immediate access to attendance data for timely student follow-up. </a:t>
                      </a:r>
                    </a:p>
                    <a:p>
                      <a:pPr>
                        <a:buNone/>
                      </a:pPr>
                      <a:r>
                        <a:rPr lang="en-GB" sz="2000" b="1" dirty="0">
                          <a:effectLst/>
                          <a:latin typeface="Google Sans Text"/>
                        </a:rPr>
                        <a:t>Data-Driven Insights:</a:t>
                      </a:r>
                      <a:r>
                        <a:rPr lang="en-GB" sz="2000" dirty="0">
                          <a:effectLst/>
                          <a:latin typeface="Google Sans Text"/>
                        </a:rPr>
                        <a:t> Analytics features help identify critical student attendance patterns. </a:t>
                      </a:r>
                    </a:p>
                  </a:txBody>
                  <a:tcPr marL="55195" marR="55195" marT="27597" marB="27597"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84249701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grpSp>
        <p:nvGrpSpPr>
          <p:cNvPr id="2" name="Group 2"/>
          <p:cNvGrpSpPr/>
          <p:nvPr/>
        </p:nvGrpSpPr>
        <p:grpSpPr>
          <a:xfrm>
            <a:off x="13487400" y="7429500"/>
            <a:ext cx="4800600" cy="28575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95932" y="723952"/>
            <a:ext cx="15306068" cy="6685645"/>
            <a:chOff x="26326" y="57150"/>
            <a:chExt cx="13808127" cy="6680064"/>
          </a:xfrm>
        </p:grpSpPr>
        <p:sp>
          <p:nvSpPr>
            <p:cNvPr id="5" name="TextBox 5"/>
            <p:cNvSpPr txBox="1"/>
            <p:nvPr/>
          </p:nvSpPr>
          <p:spPr>
            <a:xfrm>
              <a:off x="26326" y="57150"/>
              <a:ext cx="13808127" cy="1005333"/>
            </a:xfrm>
            <a:prstGeom prst="rect">
              <a:avLst/>
            </a:prstGeom>
          </p:spPr>
          <p:txBody>
            <a:bodyPr wrap="square"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Literature Review</a:t>
              </a:r>
            </a:p>
          </p:txBody>
        </p:sp>
        <p:sp>
          <p:nvSpPr>
            <p:cNvPr id="6" name="TextBox 6"/>
            <p:cNvSpPr txBox="1"/>
            <p:nvPr/>
          </p:nvSpPr>
          <p:spPr>
            <a:xfrm>
              <a:off x="1460781" y="1448115"/>
              <a:ext cx="9271114" cy="1095636"/>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Analyzing Current Trends in Attendance Systems and Biometric Technologies</a:t>
              </a:r>
            </a:p>
          </p:txBody>
        </p:sp>
        <p:sp>
          <p:nvSpPr>
            <p:cNvPr id="7" name="AutoShape 7"/>
            <p:cNvSpPr/>
            <p:nvPr/>
          </p:nvSpPr>
          <p:spPr>
            <a:xfrm>
              <a:off x="1735751" y="1080294"/>
              <a:ext cx="9614826" cy="0"/>
            </a:xfrm>
            <a:prstGeom prst="line">
              <a:avLst/>
            </a:prstGeom>
            <a:ln w="25400" cap="flat">
              <a:solidFill>
                <a:srgbClr val="343A40"/>
              </a:solidFill>
              <a:prstDash val="solid"/>
              <a:headEnd type="none" w="sm" len="sm"/>
              <a:tailEnd type="none" w="sm" len="sm"/>
            </a:ln>
          </p:spPr>
          <p:txBody>
            <a:bodyPr/>
            <a:lstStyle/>
            <a:p>
              <a:endParaRPr lang="en-US" dirty="0"/>
            </a:p>
          </p:txBody>
        </p:sp>
        <p:sp>
          <p:nvSpPr>
            <p:cNvPr id="8" name="TextBox 8"/>
            <p:cNvSpPr txBox="1"/>
            <p:nvPr/>
          </p:nvSpPr>
          <p:spPr>
            <a:xfrm>
              <a:off x="223413" y="4260714"/>
              <a:ext cx="9588500" cy="2476500"/>
            </a:xfrm>
            <a:prstGeom prst="rect">
              <a:avLst/>
            </a:prstGeom>
          </p:spPr>
          <p:txBody>
            <a:bodyPr lIns="0" tIns="0" rIns="0" bIns="0" rtlCol="0" anchor="t">
              <a:spAutoFit/>
            </a:bodyPr>
            <a:lstStyle/>
            <a:p>
              <a:pPr marL="0" lvl="0" indent="0" algn="l">
                <a:lnSpc>
                  <a:spcPts val="2400"/>
                </a:lnSpc>
              </a:pPr>
              <a:r>
                <a:rPr lang="en-US" sz="2000" dirty="0">
                  <a:solidFill>
                    <a:srgbClr val="343A40"/>
                  </a:solidFill>
                  <a:latin typeface="Carlito"/>
                  <a:ea typeface="Carlito"/>
                  <a:cs typeface="Carlito"/>
                  <a:sym typeface="Carlito"/>
                </a:rPr>
                <a:t>The integration of </a:t>
              </a:r>
              <a:r>
                <a:rPr lang="en-US" sz="2000" b="1" dirty="0">
                  <a:solidFill>
                    <a:srgbClr val="343A40"/>
                  </a:solidFill>
                  <a:latin typeface="Carlito Bold"/>
                  <a:ea typeface="Carlito Bold"/>
                  <a:cs typeface="Carlito Bold"/>
                  <a:sym typeface="Carlito Bold"/>
                </a:rPr>
                <a:t>biometric technologies</a:t>
              </a:r>
              <a:r>
                <a:rPr lang="en-US" sz="2000" dirty="0">
                  <a:solidFill>
                    <a:srgbClr val="343A40"/>
                  </a:solidFill>
                  <a:latin typeface="Carlito"/>
                  <a:ea typeface="Carlito"/>
                  <a:cs typeface="Carlito"/>
                  <a:sym typeface="Carlito"/>
                </a:rPr>
                <a:t> in attendance systems is rapidly evolving. Recent studies highlight the advantages of automated solutions over traditional methods, showcasing increased accuracy and efficiency. This literature underscores the importance of adopting these systems in educational institutions to enhance </a:t>
              </a:r>
              <a:r>
                <a:rPr lang="en-US" sz="2000" b="1" dirty="0">
                  <a:solidFill>
                    <a:srgbClr val="343A40"/>
                  </a:solidFill>
                  <a:latin typeface="Carlito Bold"/>
                  <a:ea typeface="Carlito Bold"/>
                  <a:cs typeface="Carlito Bold"/>
                  <a:sym typeface="Carlito Bold"/>
                </a:rPr>
                <a:t>management and security</a:t>
              </a:r>
              <a:r>
                <a:rPr lang="en-US" sz="2000" dirty="0">
                  <a:solidFill>
                    <a:srgbClr val="343A40"/>
                  </a:solidFill>
                  <a:latin typeface="Carlito"/>
                  <a:ea typeface="Carlito"/>
                  <a:cs typeface="Carlito"/>
                  <a:sym typeface="Carlito"/>
                </a:rPr>
                <a:t>.</a:t>
              </a:r>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grpSp>
        <p:nvGrpSpPr>
          <p:cNvPr id="2" name="Group 2"/>
          <p:cNvGrpSpPr/>
          <p:nvPr/>
        </p:nvGrpSpPr>
        <p:grpSpPr>
          <a:xfrm>
            <a:off x="13030200" y="6667500"/>
            <a:ext cx="5257800" cy="36195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86494" y="709618"/>
            <a:ext cx="16229211" cy="8990874"/>
            <a:chOff x="26325" y="57151"/>
            <a:chExt cx="21638948" cy="11987833"/>
          </a:xfrm>
        </p:grpSpPr>
        <p:sp>
          <p:nvSpPr>
            <p:cNvPr id="5" name="TextBox 5"/>
            <p:cNvSpPr txBox="1"/>
            <p:nvPr/>
          </p:nvSpPr>
          <p:spPr>
            <a:xfrm>
              <a:off x="26325" y="57151"/>
              <a:ext cx="20623873" cy="1341564"/>
            </a:xfrm>
            <a:prstGeom prst="rect">
              <a:avLst/>
            </a:prstGeom>
          </p:spPr>
          <p:txBody>
            <a:bodyPr wrap="square"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Data Collection Techniques</a:t>
              </a:r>
            </a:p>
          </p:txBody>
        </p:sp>
        <p:sp>
          <p:nvSpPr>
            <p:cNvPr id="6" name="TextBox 6"/>
            <p:cNvSpPr txBox="1"/>
            <p:nvPr/>
          </p:nvSpPr>
          <p:spPr>
            <a:xfrm>
              <a:off x="26325" y="2100322"/>
              <a:ext cx="19506273" cy="709169"/>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Utilizing interviews, surveys, and observations for effective insights</a:t>
              </a:r>
            </a:p>
          </p:txBody>
        </p:sp>
        <p:sp>
          <p:nvSpPr>
            <p:cNvPr id="7" name="AutoShape 7"/>
            <p:cNvSpPr/>
            <p:nvPr/>
          </p:nvSpPr>
          <p:spPr>
            <a:xfrm>
              <a:off x="4833740" y="1543186"/>
              <a:ext cx="9614826" cy="0"/>
            </a:xfrm>
            <a:prstGeom prst="line">
              <a:avLst/>
            </a:prstGeom>
            <a:ln w="25400" cap="flat">
              <a:solidFill>
                <a:srgbClr val="343A40"/>
              </a:solidFill>
              <a:prstDash val="solid"/>
              <a:headEnd type="none" w="sm" len="sm"/>
              <a:tailEnd type="none" w="sm" len="sm"/>
            </a:ln>
          </p:spPr>
          <p:txBody>
            <a:bodyPr/>
            <a:lstStyle/>
            <a:p>
              <a:endParaRPr lang="en-US" dirty="0"/>
            </a:p>
          </p:txBody>
        </p:sp>
        <p:sp>
          <p:nvSpPr>
            <p:cNvPr id="8" name="TextBox 8"/>
            <p:cNvSpPr txBox="1"/>
            <p:nvPr/>
          </p:nvSpPr>
          <p:spPr>
            <a:xfrm>
              <a:off x="1041400" y="3016871"/>
              <a:ext cx="20623873" cy="9028113"/>
            </a:xfrm>
            <a:prstGeom prst="rect">
              <a:avLst/>
            </a:prstGeom>
          </p:spPr>
          <p:txBody>
            <a:bodyPr wrap="square" lIns="0" tIns="0" rIns="0" bIns="0" rtlCol="0" anchor="t">
              <a:spAutoFit/>
            </a:bodyPr>
            <a:lstStyle/>
            <a:p>
              <a:r>
                <a:rPr lang="en-GB" sz="2000" b="1" dirty="0"/>
                <a:t>Primary Data Collection</a:t>
              </a:r>
              <a:endParaRPr lang="en-US" sz="2000" dirty="0"/>
            </a:p>
            <a:p>
              <a:pPr lvl="0"/>
              <a:r>
                <a:rPr lang="en-GB" sz="2000" b="1" dirty="0"/>
                <a:t>Interviews </a:t>
              </a:r>
              <a:r>
                <a:rPr lang="en-GB" sz="2000" dirty="0"/>
                <a:t>(Semi-structured):</a:t>
              </a:r>
              <a:endParaRPr lang="en-US" sz="2000" dirty="0"/>
            </a:p>
            <a:p>
              <a:pPr lvl="1"/>
              <a:r>
                <a:rPr lang="en-GB" sz="2000" dirty="0"/>
                <a:t>3 administrative staff</a:t>
              </a:r>
              <a:endParaRPr lang="en-US" sz="2000" dirty="0"/>
            </a:p>
            <a:p>
              <a:pPr lvl="1"/>
              <a:r>
                <a:rPr lang="en-GB" sz="2000" dirty="0"/>
                <a:t>15 students across various programs</a:t>
              </a:r>
              <a:endParaRPr lang="en-US" sz="2000" dirty="0"/>
            </a:p>
            <a:p>
              <a:pPr lvl="1"/>
              <a:r>
                <a:rPr lang="en-GB" sz="2000" dirty="0"/>
                <a:t>Focus: Current challenges, desired features, usability preferences</a:t>
              </a:r>
              <a:endParaRPr lang="en-US" sz="2000" dirty="0"/>
            </a:p>
            <a:p>
              <a:pPr lvl="0"/>
              <a:r>
                <a:rPr lang="en-GB" sz="2000" b="1" dirty="0"/>
                <a:t>Observation</a:t>
              </a:r>
              <a:r>
                <a:rPr lang="en-GB" sz="2000" dirty="0"/>
                <a:t>:</a:t>
              </a:r>
              <a:endParaRPr lang="en-US" sz="2000" dirty="0"/>
            </a:p>
            <a:p>
              <a:pPr lvl="1"/>
              <a:r>
                <a:rPr lang="en-GB" sz="2000" dirty="0"/>
                <a:t>Direct observation of current attendance processes in 10 classes</a:t>
              </a:r>
              <a:endParaRPr lang="en-US" sz="2000" dirty="0"/>
            </a:p>
            <a:p>
              <a:pPr lvl="1"/>
              <a:r>
                <a:rPr lang="en-GB" sz="2000" dirty="0"/>
                <a:t>Time-motion studies to quantify time spent on attendance activities</a:t>
              </a:r>
              <a:endParaRPr lang="en-US" sz="2000" dirty="0"/>
            </a:p>
            <a:p>
              <a:pPr lvl="1"/>
              <a:r>
                <a:rPr lang="en-GB" sz="2000" dirty="0"/>
                <a:t>Environmental assessment of classrooms for biometric implementation</a:t>
              </a:r>
              <a:endParaRPr lang="en-US" sz="2000" dirty="0"/>
            </a:p>
            <a:p>
              <a:pPr lvl="0"/>
              <a:r>
                <a:rPr lang="en-GB" sz="2000" b="1" dirty="0"/>
                <a:t>Document Analysis</a:t>
              </a:r>
              <a:r>
                <a:rPr lang="en-GB" sz="2000" dirty="0"/>
                <a:t>:</a:t>
              </a:r>
              <a:endParaRPr lang="en-US" sz="2000" dirty="0"/>
            </a:p>
            <a:p>
              <a:pPr lvl="1"/>
              <a:r>
                <a:rPr lang="en-GB" sz="2000" dirty="0"/>
                <a:t>Existing attendance records and reporting formats</a:t>
              </a:r>
              <a:endParaRPr lang="en-US" sz="2000" dirty="0"/>
            </a:p>
            <a:p>
              <a:pPr lvl="1"/>
              <a:r>
                <a:rPr lang="en-GB" sz="2000" dirty="0"/>
                <a:t>University policies on attendance management</a:t>
              </a:r>
              <a:endParaRPr lang="en-US" sz="2000" dirty="0"/>
            </a:p>
            <a:p>
              <a:pPr lvl="1"/>
              <a:r>
                <a:rPr lang="en-GB" sz="2000" dirty="0"/>
                <a:t>Technical infrastructure documentation</a:t>
              </a:r>
              <a:endParaRPr lang="en-US" sz="2000" dirty="0"/>
            </a:p>
            <a:p>
              <a:pPr lvl="0"/>
              <a:r>
                <a:rPr lang="en-GB" sz="2000" b="1" dirty="0"/>
                <a:t>Questionnaire Survey</a:t>
              </a:r>
              <a:r>
                <a:rPr lang="en-GB" sz="2000" dirty="0"/>
                <a:t>:</a:t>
              </a:r>
              <a:endParaRPr lang="en-US" sz="2000" dirty="0"/>
            </a:p>
            <a:p>
              <a:pPr lvl="1"/>
              <a:r>
                <a:rPr lang="en-GB" sz="2000" dirty="0"/>
                <a:t>Distributed to 50 lecturers and 200 students</a:t>
              </a:r>
              <a:endParaRPr lang="en-US" sz="2000" dirty="0"/>
            </a:p>
            <a:p>
              <a:pPr lvl="1"/>
              <a:r>
                <a:rPr lang="en-GB" sz="2000" dirty="0"/>
                <a:t>Likert-scale questions on system requirements</a:t>
              </a:r>
              <a:endParaRPr lang="en-US" sz="2000" dirty="0"/>
            </a:p>
            <a:p>
              <a:pPr lvl="1"/>
              <a:r>
                <a:rPr lang="en-GB" sz="2000" dirty="0"/>
                <a:t>Open-ended questions for qualitative insights</a:t>
              </a:r>
              <a:endParaRPr lang="en-US" sz="2000" dirty="0"/>
            </a:p>
            <a:p>
              <a:r>
                <a:rPr lang="en-GB" sz="2000" b="1" dirty="0"/>
                <a:t>Secondary Data Collection</a:t>
              </a:r>
              <a:endParaRPr lang="en-US" sz="2000" dirty="0"/>
            </a:p>
            <a:p>
              <a:pPr lvl="0"/>
              <a:r>
                <a:rPr lang="en-GB" sz="2000" b="1" dirty="0"/>
                <a:t>Literature Review</a:t>
              </a:r>
              <a:r>
                <a:rPr lang="en-GB" sz="2000" dirty="0"/>
                <a:t>: As detailed in Chapter 2</a:t>
              </a:r>
              <a:endParaRPr lang="en-US" sz="2000" dirty="0"/>
            </a:p>
            <a:p>
              <a:pPr lvl="0"/>
              <a:r>
                <a:rPr lang="en-GB" sz="2000" b="1" dirty="0"/>
                <a:t>System Analysis</a:t>
              </a:r>
              <a:r>
                <a:rPr lang="en-GB" sz="2000" dirty="0"/>
                <a:t>: Examination of provided interfaces and similar commercial systems</a:t>
              </a:r>
              <a:endParaRPr lang="en-US" sz="2000" dirty="0"/>
            </a:p>
            <a:p>
              <a:pPr lvl="0"/>
              <a:r>
                <a:rPr lang="en-GB" sz="2000" b="1" dirty="0"/>
                <a:t>Technical Specifications</a:t>
              </a:r>
              <a:r>
                <a:rPr lang="en-GB" sz="2000" dirty="0"/>
                <a:t>: Review of biometric hardware and software options</a:t>
              </a:r>
              <a:endParaRPr lang="en-US" sz="2000" dirty="0"/>
            </a:p>
            <a:p>
              <a:pPr lvl="0"/>
              <a:r>
                <a:rPr lang="en-GB" sz="2000" b="1" dirty="0"/>
                <a:t>Regulatory Framework</a:t>
              </a:r>
              <a:r>
                <a:rPr lang="en-GB" sz="2000" dirty="0"/>
                <a:t>: Analysis of data protection laws and educational regulations</a:t>
              </a:r>
              <a:endParaRPr lang="en-US" sz="2000" dirty="0"/>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grpSp>
        <p:nvGrpSpPr>
          <p:cNvPr id="2" name="Group 2"/>
          <p:cNvGrpSpPr/>
          <p:nvPr/>
        </p:nvGrpSpPr>
        <p:grpSpPr>
          <a:xfrm>
            <a:off x="13487400" y="6819900"/>
            <a:ext cx="4800600" cy="34671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89245" y="709617"/>
            <a:ext cx="17141555" cy="3045534"/>
            <a:chOff x="26325" y="57151"/>
            <a:chExt cx="20319073" cy="1634469"/>
          </a:xfrm>
        </p:grpSpPr>
        <p:sp>
          <p:nvSpPr>
            <p:cNvPr id="5" name="TextBox 5"/>
            <p:cNvSpPr txBox="1"/>
            <p:nvPr/>
          </p:nvSpPr>
          <p:spPr>
            <a:xfrm>
              <a:off x="26325" y="57151"/>
              <a:ext cx="20319073" cy="1341564"/>
            </a:xfrm>
            <a:prstGeom prst="rect">
              <a:avLst/>
            </a:prstGeom>
          </p:spPr>
          <p:txBody>
            <a:bodyPr wrap="square"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Agile-Scrum Methodology</a:t>
              </a:r>
            </a:p>
          </p:txBody>
        </p:sp>
        <p:sp>
          <p:nvSpPr>
            <p:cNvPr id="6" name="TextBox 6"/>
            <p:cNvSpPr txBox="1"/>
            <p:nvPr/>
          </p:nvSpPr>
          <p:spPr>
            <a:xfrm>
              <a:off x="26325" y="1073896"/>
              <a:ext cx="19506148" cy="617724"/>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Utilizing Agile-Scrum for iterative development and continuous improvement in BCATS</a:t>
              </a:r>
            </a:p>
          </p:txBody>
        </p:sp>
        <p:sp>
          <p:nvSpPr>
            <p:cNvPr id="7" name="AutoShape 7"/>
            <p:cNvSpPr/>
            <p:nvPr/>
          </p:nvSpPr>
          <p:spPr>
            <a:xfrm>
              <a:off x="4597400" y="812904"/>
              <a:ext cx="9614827" cy="0"/>
            </a:xfrm>
            <a:prstGeom prst="line">
              <a:avLst/>
            </a:prstGeom>
            <a:ln w="25400" cap="flat">
              <a:solidFill>
                <a:srgbClr val="343A40"/>
              </a:solidFill>
              <a:prstDash val="solid"/>
              <a:headEnd type="none" w="sm" len="sm"/>
              <a:tailEnd type="none" w="sm" len="sm"/>
            </a:ln>
          </p:spPr>
          <p:txBody>
            <a:bodyPr/>
            <a:lstStyle/>
            <a:p>
              <a:endParaRPr lang="en-US"/>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12" name="TextBox 11">
            <a:extLst>
              <a:ext uri="{FF2B5EF4-FFF2-40B4-BE49-F238E27FC236}">
                <a16:creationId xmlns:a16="http://schemas.microsoft.com/office/drawing/2014/main" id="{5564E2CA-65E3-C97F-4BA6-C555A3D6DA44}"/>
              </a:ext>
            </a:extLst>
          </p:cNvPr>
          <p:cNvSpPr txBox="1"/>
          <p:nvPr/>
        </p:nvSpPr>
        <p:spPr>
          <a:xfrm>
            <a:off x="1219200" y="4076700"/>
            <a:ext cx="16023317" cy="5509200"/>
          </a:xfrm>
          <a:prstGeom prst="rect">
            <a:avLst/>
          </a:prstGeom>
          <a:noFill/>
        </p:spPr>
        <p:txBody>
          <a:bodyPr wrap="square" rtlCol="0">
            <a:spAutoFit/>
          </a:bodyPr>
          <a:lstStyle/>
          <a:p>
            <a:r>
              <a:rPr lang="en-US" sz="4400" dirty="0">
                <a:latin typeface="Carlito"/>
                <a:ea typeface="Carlito"/>
                <a:cs typeface="Carlito"/>
                <a:sym typeface="Carlito"/>
              </a:rPr>
              <a:t>The Agile-Scrum methodology fosters </a:t>
            </a:r>
            <a:r>
              <a:rPr lang="en-US" sz="4400" b="1" dirty="0">
                <a:latin typeface="Carlito Bold"/>
                <a:ea typeface="Carlito Bold"/>
                <a:cs typeface="Carlito Bold"/>
                <a:sym typeface="Carlito Bold"/>
              </a:rPr>
              <a:t>collaboration and flexibility</a:t>
            </a:r>
            <a:r>
              <a:rPr lang="en-US" sz="4400" dirty="0">
                <a:latin typeface="Carlito"/>
                <a:ea typeface="Carlito"/>
                <a:cs typeface="Carlito"/>
                <a:sym typeface="Carlito"/>
              </a:rPr>
              <a:t> while developing BCATS.</a:t>
            </a:r>
          </a:p>
          <a:p>
            <a:r>
              <a:rPr lang="en-US" sz="4400" dirty="0">
                <a:latin typeface="Carlito"/>
                <a:ea typeface="Carlito"/>
                <a:cs typeface="Carlito"/>
                <a:sym typeface="Carlito"/>
              </a:rPr>
              <a:t>By breaking the project into manageable sprints, we adapted to changes quickly and incorporated feedback effectively. </a:t>
            </a:r>
          </a:p>
          <a:p>
            <a:r>
              <a:rPr lang="en-US" sz="4400" dirty="0">
                <a:latin typeface="Carlito"/>
                <a:ea typeface="Carlito"/>
                <a:cs typeface="Carlito"/>
                <a:sym typeface="Carlito"/>
              </a:rPr>
              <a:t>This approach ensures that the final product meets user expectations and improves overall quality through iterative testing and refinement.</a:t>
            </a:r>
          </a:p>
          <a:p>
            <a:endParaRPr lang="en-US" sz="44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grpSp>
        <p:nvGrpSpPr>
          <p:cNvPr id="4" name="Group 4"/>
          <p:cNvGrpSpPr/>
          <p:nvPr/>
        </p:nvGrpSpPr>
        <p:grpSpPr>
          <a:xfrm>
            <a:off x="714242" y="746481"/>
            <a:ext cx="17878821" cy="8432446"/>
            <a:chOff x="26326" y="57150"/>
            <a:chExt cx="9910649" cy="6044646"/>
          </a:xfrm>
        </p:grpSpPr>
        <p:sp>
          <p:nvSpPr>
            <p:cNvPr id="5" name="TextBox 5"/>
            <p:cNvSpPr txBox="1"/>
            <p:nvPr/>
          </p:nvSpPr>
          <p:spPr>
            <a:xfrm>
              <a:off x="26326" y="57150"/>
              <a:ext cx="9614826" cy="721257"/>
            </a:xfrm>
            <a:prstGeom prst="rect">
              <a:avLst/>
            </a:prstGeom>
          </p:spPr>
          <p:txBody>
            <a:bodyPr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Testing</a:t>
              </a:r>
            </a:p>
          </p:txBody>
        </p:sp>
        <p:sp>
          <p:nvSpPr>
            <p:cNvPr id="6" name="TextBox 6"/>
            <p:cNvSpPr txBox="1"/>
            <p:nvPr/>
          </p:nvSpPr>
          <p:spPr>
            <a:xfrm>
              <a:off x="900191" y="1072927"/>
              <a:ext cx="7840770" cy="381266"/>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Understanding Unit, Integration, System, and UAT Testing Methods</a:t>
              </a:r>
            </a:p>
          </p:txBody>
        </p:sp>
        <p:sp>
          <p:nvSpPr>
            <p:cNvPr id="7" name="AutoShape 7"/>
            <p:cNvSpPr/>
            <p:nvPr/>
          </p:nvSpPr>
          <p:spPr>
            <a:xfrm>
              <a:off x="2587166" y="914925"/>
              <a:ext cx="4915688" cy="10478"/>
            </a:xfrm>
            <a:prstGeom prst="line">
              <a:avLst/>
            </a:prstGeom>
            <a:ln w="25400" cap="flat">
              <a:solidFill>
                <a:srgbClr val="343A40"/>
              </a:solidFill>
              <a:prstDash val="solid"/>
              <a:headEnd type="none" w="sm" len="sm"/>
              <a:tailEnd type="none" w="sm" len="sm"/>
            </a:ln>
          </p:spPr>
          <p:txBody>
            <a:bodyPr/>
            <a:lstStyle/>
            <a:p>
              <a:endParaRPr lang="en-US" dirty="0"/>
            </a:p>
          </p:txBody>
        </p:sp>
        <p:sp>
          <p:nvSpPr>
            <p:cNvPr id="8" name="TextBox 8"/>
            <p:cNvSpPr txBox="1"/>
            <p:nvPr/>
          </p:nvSpPr>
          <p:spPr>
            <a:xfrm>
              <a:off x="348475" y="1865814"/>
              <a:ext cx="9588500" cy="4235982"/>
            </a:xfrm>
            <a:prstGeom prst="rect">
              <a:avLst/>
            </a:prstGeom>
          </p:spPr>
          <p:txBody>
            <a:bodyPr lIns="0" tIns="0" rIns="0" bIns="0" rtlCol="0" anchor="t">
              <a:spAutoFit/>
            </a:bodyPr>
            <a:lstStyle/>
            <a:p>
              <a:r>
                <a:rPr lang="en-GB" sz="4800" dirty="0"/>
                <a:t>This chapter details the implementation process of the Biometric Attendance Management System using Convex as the reactive backend platform.</a:t>
              </a:r>
            </a:p>
            <a:p>
              <a:r>
                <a:rPr lang="en-GB" sz="4800" dirty="0"/>
                <a:t>It covers the tools and technologies employed, module implementation specifics, code architecture, and comprehensive testing strategies. The implementation follows an iterative Agile approach with continuous integration and real-time feedback loops enabled by </a:t>
              </a:r>
              <a:r>
                <a:rPr lang="en-GB" sz="4800" dirty="0" err="1"/>
                <a:t>Convex's</a:t>
              </a:r>
              <a:r>
                <a:rPr lang="en-GB" sz="4800" dirty="0"/>
                <a:t> reactive architecture.</a:t>
              </a:r>
              <a:endParaRPr lang="en-US" sz="4800" dirty="0"/>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sp>
        <p:nvSpPr>
          <p:cNvPr id="4" name="TextBox 4"/>
          <p:cNvSpPr txBox="1"/>
          <p:nvPr/>
        </p:nvSpPr>
        <p:spPr>
          <a:xfrm>
            <a:off x="1524000" y="4000500"/>
            <a:ext cx="17087850" cy="965457"/>
          </a:xfrm>
          <a:prstGeom prst="rect">
            <a:avLst/>
          </a:prstGeom>
        </p:spPr>
        <p:txBody>
          <a:bodyPr wrap="square" lIns="0" tIns="0" rIns="0" bIns="0" rtlCol="0" anchor="t">
            <a:spAutoFit/>
          </a:bodyPr>
          <a:lstStyle/>
          <a:p>
            <a:pPr marL="0" lvl="0" indent="0" algn="l">
              <a:lnSpc>
                <a:spcPts val="7476"/>
              </a:lnSpc>
              <a:spcBef>
                <a:spcPct val="0"/>
              </a:spcBef>
            </a:pPr>
            <a:r>
              <a:rPr lang="en-US" sz="6675" dirty="0">
                <a:solidFill>
                  <a:srgbClr val="343A40"/>
                </a:solidFill>
                <a:latin typeface="Radley"/>
                <a:ea typeface="Radley"/>
                <a:cs typeface="Radley"/>
                <a:sym typeface="Radley"/>
              </a:rPr>
              <a:t>System Architecture Overview of BCATS</a:t>
            </a:r>
          </a:p>
        </p:txBody>
      </p:sp>
      <p:grpSp>
        <p:nvGrpSpPr>
          <p:cNvPr id="5" name="Group 5"/>
          <p:cNvGrpSpPr/>
          <p:nvPr/>
        </p:nvGrpSpPr>
        <p:grpSpPr>
          <a:xfrm>
            <a:off x="7553325" y="7829550"/>
            <a:ext cx="5753100" cy="895350"/>
            <a:chOff x="0" y="0"/>
            <a:chExt cx="7670800" cy="1193800"/>
          </a:xfrm>
        </p:grpSpPr>
        <p:sp>
          <p:nvSpPr>
            <p:cNvPr id="6" name="TextBox 6"/>
            <p:cNvSpPr txBox="1"/>
            <p:nvPr/>
          </p:nvSpPr>
          <p:spPr>
            <a:xfrm>
              <a:off x="0" y="-57150"/>
              <a:ext cx="7670800" cy="622724"/>
            </a:xfrm>
            <a:prstGeom prst="rect">
              <a:avLst/>
            </a:prstGeom>
          </p:spPr>
          <p:txBody>
            <a:bodyPr lIns="0" tIns="0" rIns="0" bIns="0" rtlCol="0" anchor="t">
              <a:spAutoFit/>
            </a:bodyPr>
            <a:lstStyle/>
            <a:p>
              <a:pPr marL="0" lvl="0" indent="0" algn="l">
                <a:lnSpc>
                  <a:spcPts val="3919"/>
                </a:lnSpc>
                <a:spcBef>
                  <a:spcPct val="0"/>
                </a:spcBef>
              </a:pPr>
              <a:r>
                <a:rPr lang="en-US" sz="2799">
                  <a:solidFill>
                    <a:srgbClr val="495057"/>
                  </a:solidFill>
                  <a:latin typeface="Radley"/>
                  <a:ea typeface="Radley"/>
                  <a:cs typeface="Radley"/>
                  <a:sym typeface="Radley"/>
                </a:rPr>
                <a:t>System Components</a:t>
              </a:r>
            </a:p>
          </p:txBody>
        </p:sp>
        <p:sp>
          <p:nvSpPr>
            <p:cNvPr id="7" name="TextBox 7"/>
            <p:cNvSpPr txBox="1"/>
            <p:nvPr/>
          </p:nvSpPr>
          <p:spPr>
            <a:xfrm>
              <a:off x="0" y="759460"/>
              <a:ext cx="7670800" cy="434340"/>
            </a:xfrm>
            <a:prstGeom prst="rect">
              <a:avLst/>
            </a:prstGeom>
          </p:spPr>
          <p:txBody>
            <a:bodyPr lIns="0" tIns="0" rIns="0" bIns="0" rtlCol="0" anchor="t">
              <a:spAutoFit/>
            </a:bodyPr>
            <a:lstStyle/>
            <a:p>
              <a:pPr marL="0" lvl="0" indent="0" algn="l">
                <a:lnSpc>
                  <a:spcPts val="2520"/>
                </a:lnSpc>
              </a:pPr>
              <a:r>
                <a:rPr lang="en-US" sz="1800">
                  <a:solidFill>
                    <a:srgbClr val="343A40"/>
                  </a:solidFill>
                  <a:latin typeface="Carlito"/>
                  <a:ea typeface="Carlito"/>
                  <a:cs typeface="Carlito"/>
                  <a:sym typeface="Carlito"/>
                </a:rPr>
                <a:t>This diagram highlights the key structural elements involved.</a:t>
              </a: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computer screen shot of a diagram">
            <a:extLst>
              <a:ext uri="{FF2B5EF4-FFF2-40B4-BE49-F238E27FC236}">
                <a16:creationId xmlns:a16="http://schemas.microsoft.com/office/drawing/2014/main" id="{ACADB2FF-423A-E43B-91B8-0AC29B0F51E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76400" y="3086099"/>
            <a:ext cx="14521253" cy="7196137"/>
          </a:xfrm>
          <a:prstGeom prst="rect">
            <a:avLst/>
          </a:prstGeom>
        </p:spPr>
      </p:pic>
      <p:sp>
        <p:nvSpPr>
          <p:cNvPr id="2" name="TextBox 1">
            <a:extLst>
              <a:ext uri="{FF2B5EF4-FFF2-40B4-BE49-F238E27FC236}">
                <a16:creationId xmlns:a16="http://schemas.microsoft.com/office/drawing/2014/main" id="{C78D70E2-E99D-FF95-15AE-F069F40AA029}"/>
              </a:ext>
            </a:extLst>
          </p:cNvPr>
          <p:cNvSpPr txBox="1"/>
          <p:nvPr/>
        </p:nvSpPr>
        <p:spPr>
          <a:xfrm>
            <a:off x="4800600" y="647700"/>
            <a:ext cx="12192000" cy="1446550"/>
          </a:xfrm>
          <a:prstGeom prst="rect">
            <a:avLst/>
          </a:prstGeom>
          <a:noFill/>
        </p:spPr>
        <p:txBody>
          <a:bodyPr wrap="square" rtlCol="0">
            <a:spAutoFit/>
          </a:bodyPr>
          <a:lstStyle/>
          <a:p>
            <a:pPr algn="ctr"/>
            <a:r>
              <a:rPr lang="en-US" sz="8800" b="1" dirty="0"/>
              <a:t>CLASS DIAGRAM</a:t>
            </a:r>
          </a:p>
        </p:txBody>
      </p:sp>
    </p:spTree>
    <p:extLst>
      <p:ext uri="{BB962C8B-B14F-4D97-AF65-F5344CB8AC3E}">
        <p14:creationId xmlns:p14="http://schemas.microsoft.com/office/powerpoint/2010/main" val="3396468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colorful papers&#10;&#10;AI-generated content may be incorrect.">
            <a:extLst>
              <a:ext uri="{FF2B5EF4-FFF2-40B4-BE49-F238E27FC236}">
                <a16:creationId xmlns:a16="http://schemas.microsoft.com/office/drawing/2014/main" id="{04841F1A-77EB-BC26-FCC8-98724DF80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87200" y="-114300"/>
            <a:ext cx="5407859" cy="10287000"/>
          </a:xfrm>
          <a:prstGeom prst="rect">
            <a:avLst/>
          </a:prstGeom>
        </p:spPr>
      </p:pic>
      <p:sp>
        <p:nvSpPr>
          <p:cNvPr id="4" name="TextBox 3">
            <a:extLst>
              <a:ext uri="{FF2B5EF4-FFF2-40B4-BE49-F238E27FC236}">
                <a16:creationId xmlns:a16="http://schemas.microsoft.com/office/drawing/2014/main" id="{6EB6F8B0-2574-EF4A-3B55-F3AD0DB123AC}"/>
              </a:ext>
            </a:extLst>
          </p:cNvPr>
          <p:cNvSpPr txBox="1"/>
          <p:nvPr/>
        </p:nvSpPr>
        <p:spPr>
          <a:xfrm>
            <a:off x="1752600" y="3086100"/>
            <a:ext cx="8839200" cy="2646878"/>
          </a:xfrm>
          <a:prstGeom prst="rect">
            <a:avLst/>
          </a:prstGeom>
          <a:noFill/>
        </p:spPr>
        <p:txBody>
          <a:bodyPr wrap="square" rtlCol="0">
            <a:spAutoFit/>
          </a:bodyPr>
          <a:lstStyle/>
          <a:p>
            <a:r>
              <a:rPr lang="en-US" sz="16600" b="1" dirty="0"/>
              <a:t>ERD</a:t>
            </a:r>
          </a:p>
        </p:txBody>
      </p:sp>
    </p:spTree>
    <p:extLst>
      <p:ext uri="{BB962C8B-B14F-4D97-AF65-F5344CB8AC3E}">
        <p14:creationId xmlns:p14="http://schemas.microsoft.com/office/powerpoint/2010/main" val="7887216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grpSp>
        <p:nvGrpSpPr>
          <p:cNvPr id="2" name="Group 2"/>
          <p:cNvGrpSpPr/>
          <p:nvPr/>
        </p:nvGrpSpPr>
        <p:grpSpPr>
          <a:xfrm>
            <a:off x="13411200" y="7274973"/>
            <a:ext cx="4495800" cy="29337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86494" y="709617"/>
            <a:ext cx="14705906" cy="2672095"/>
            <a:chOff x="26325" y="57151"/>
            <a:chExt cx="15747073" cy="3719994"/>
          </a:xfrm>
        </p:grpSpPr>
        <p:sp>
          <p:nvSpPr>
            <p:cNvPr id="5" name="TextBox 5"/>
            <p:cNvSpPr txBox="1"/>
            <p:nvPr/>
          </p:nvSpPr>
          <p:spPr>
            <a:xfrm>
              <a:off x="26325" y="57151"/>
              <a:ext cx="15747073" cy="1341564"/>
            </a:xfrm>
            <a:prstGeom prst="rect">
              <a:avLst/>
            </a:prstGeom>
          </p:spPr>
          <p:txBody>
            <a:bodyPr wrap="square"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Frontend Technology</a:t>
              </a:r>
            </a:p>
          </p:txBody>
        </p:sp>
        <p:sp>
          <p:nvSpPr>
            <p:cNvPr id="6" name="TextBox 6"/>
            <p:cNvSpPr txBox="1"/>
            <p:nvPr/>
          </p:nvSpPr>
          <p:spPr>
            <a:xfrm>
              <a:off x="1657480" y="2286853"/>
              <a:ext cx="11049795" cy="1490292"/>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Utilizing React.js for a Dynamic User Experience in BCATS</a:t>
              </a:r>
            </a:p>
          </p:txBody>
        </p:sp>
        <p:sp>
          <p:nvSpPr>
            <p:cNvPr id="7" name="AutoShape 7"/>
            <p:cNvSpPr/>
            <p:nvPr/>
          </p:nvSpPr>
          <p:spPr>
            <a:xfrm>
              <a:off x="2390663" y="1600194"/>
              <a:ext cx="9614826" cy="0"/>
            </a:xfrm>
            <a:prstGeom prst="line">
              <a:avLst/>
            </a:prstGeom>
            <a:ln w="25400" cap="flat">
              <a:solidFill>
                <a:srgbClr val="343A40"/>
              </a:solidFill>
              <a:prstDash val="solid"/>
              <a:headEnd type="none" w="sm" len="sm"/>
              <a:tailEnd type="none" w="sm" len="sm"/>
            </a:ln>
          </p:spPr>
          <p:txBody>
            <a:bodyPr/>
            <a:lstStyle/>
            <a:p>
              <a:endParaRPr lang="en-US" dirty="0"/>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12" name="TextBox 11">
            <a:extLst>
              <a:ext uri="{FF2B5EF4-FFF2-40B4-BE49-F238E27FC236}">
                <a16:creationId xmlns:a16="http://schemas.microsoft.com/office/drawing/2014/main" id="{9F918D34-81E6-85DD-0FAC-E08FC74B39A1}"/>
              </a:ext>
            </a:extLst>
          </p:cNvPr>
          <p:cNvSpPr txBox="1"/>
          <p:nvPr/>
        </p:nvSpPr>
        <p:spPr>
          <a:xfrm>
            <a:off x="2209800" y="3325922"/>
            <a:ext cx="13639800" cy="4401205"/>
          </a:xfrm>
          <a:prstGeom prst="rect">
            <a:avLst/>
          </a:prstGeom>
          <a:noFill/>
        </p:spPr>
        <p:txBody>
          <a:bodyPr wrap="square" rtlCol="0">
            <a:spAutoFit/>
          </a:bodyPr>
          <a:lstStyle/>
          <a:p>
            <a:r>
              <a:rPr lang="en-US" sz="4000" dirty="0">
                <a:latin typeface="Carlito"/>
                <a:ea typeface="Carlito"/>
                <a:cs typeface="Carlito"/>
                <a:sym typeface="Carlito"/>
              </a:rPr>
              <a:t>React.js offers a </a:t>
            </a:r>
            <a:r>
              <a:rPr lang="en-US" sz="4000" b="1" dirty="0">
                <a:latin typeface="Carlito Bold"/>
                <a:ea typeface="Carlito Bold"/>
                <a:cs typeface="Carlito Bold"/>
                <a:sym typeface="Carlito Bold"/>
              </a:rPr>
              <a:t>powerful framework</a:t>
            </a:r>
            <a:r>
              <a:rPr lang="en-US" sz="4000" dirty="0">
                <a:latin typeface="Carlito"/>
                <a:ea typeface="Carlito"/>
                <a:cs typeface="Carlito"/>
                <a:sym typeface="Carlito"/>
              </a:rPr>
              <a:t> for building interactive user interfaces. Its component-based architecture allows developers to create reusable UI components, facilitating faster development and easier maintenance. By leveraging React.js, BCATS can provide a seamless experience for users engaging with biometric attendance features.</a:t>
            </a:r>
          </a:p>
          <a:p>
            <a:endParaRPr lang="en-US" sz="4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grpSp>
        <p:nvGrpSpPr>
          <p:cNvPr id="2" name="Group 2"/>
          <p:cNvGrpSpPr/>
          <p:nvPr/>
        </p:nvGrpSpPr>
        <p:grpSpPr>
          <a:xfrm>
            <a:off x="12801598" y="5981703"/>
            <a:ext cx="5486401" cy="4305297"/>
            <a:chOff x="367442" y="926722"/>
            <a:chExt cx="849987" cy="667003"/>
          </a:xfrm>
        </p:grpSpPr>
        <p:sp>
          <p:nvSpPr>
            <p:cNvPr id="3" name="Freeform 3"/>
            <p:cNvSpPr/>
            <p:nvPr/>
          </p:nvSpPr>
          <p:spPr>
            <a:xfrm>
              <a:off x="367442" y="926722"/>
              <a:ext cx="849987" cy="667003"/>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1078618" y="1714500"/>
            <a:ext cx="16902315" cy="6153161"/>
            <a:chOff x="26326" y="57150"/>
            <a:chExt cx="13428912" cy="5913657"/>
          </a:xfrm>
        </p:grpSpPr>
        <p:sp>
          <p:nvSpPr>
            <p:cNvPr id="5" name="TextBox 5"/>
            <p:cNvSpPr txBox="1"/>
            <p:nvPr/>
          </p:nvSpPr>
          <p:spPr>
            <a:xfrm>
              <a:off x="26326" y="57150"/>
              <a:ext cx="13428912" cy="967009"/>
            </a:xfrm>
            <a:prstGeom prst="rect">
              <a:avLst/>
            </a:prstGeom>
          </p:spPr>
          <p:txBody>
            <a:bodyPr wrap="square"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Introduction to BCATS</a:t>
              </a:r>
            </a:p>
          </p:txBody>
        </p:sp>
        <p:sp>
          <p:nvSpPr>
            <p:cNvPr id="6" name="TextBox 6"/>
            <p:cNvSpPr txBox="1"/>
            <p:nvPr/>
          </p:nvSpPr>
          <p:spPr>
            <a:xfrm>
              <a:off x="743429" y="1882693"/>
              <a:ext cx="9614826" cy="1397000"/>
            </a:xfrm>
            <a:prstGeom prst="rect">
              <a:avLst/>
            </a:prstGeom>
          </p:spPr>
          <p:txBody>
            <a:bodyPr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Enhancing attendance accuracy and security with biometric technology</a:t>
              </a:r>
            </a:p>
          </p:txBody>
        </p:sp>
        <p:sp>
          <p:nvSpPr>
            <p:cNvPr id="7" name="AutoShape 7"/>
            <p:cNvSpPr/>
            <p:nvPr/>
          </p:nvSpPr>
          <p:spPr>
            <a:xfrm>
              <a:off x="1712084" y="1049652"/>
              <a:ext cx="9614826" cy="0"/>
            </a:xfrm>
            <a:prstGeom prst="line">
              <a:avLst/>
            </a:prstGeom>
            <a:ln w="25400" cap="flat">
              <a:solidFill>
                <a:srgbClr val="343A40"/>
              </a:solidFill>
              <a:prstDash val="solid"/>
              <a:headEnd type="none" w="sm" len="sm"/>
              <a:tailEnd type="none" w="sm" len="sm"/>
            </a:ln>
          </p:spPr>
          <p:txBody>
            <a:bodyPr/>
            <a:lstStyle/>
            <a:p>
              <a:endParaRPr lang="en-US"/>
            </a:p>
          </p:txBody>
        </p:sp>
        <p:sp>
          <p:nvSpPr>
            <p:cNvPr id="8" name="TextBox 8"/>
            <p:cNvSpPr txBox="1"/>
            <p:nvPr/>
          </p:nvSpPr>
          <p:spPr>
            <a:xfrm>
              <a:off x="743429" y="3087907"/>
              <a:ext cx="9588500" cy="2882900"/>
            </a:xfrm>
            <a:prstGeom prst="rect">
              <a:avLst/>
            </a:prstGeom>
          </p:spPr>
          <p:txBody>
            <a:bodyPr lIns="0" tIns="0" rIns="0" bIns="0" rtlCol="0" anchor="t">
              <a:spAutoFit/>
            </a:bodyPr>
            <a:lstStyle/>
            <a:p>
              <a:pPr marL="0" lvl="0" indent="0" algn="l">
                <a:lnSpc>
                  <a:spcPts val="2400"/>
                </a:lnSpc>
              </a:pPr>
              <a:r>
                <a:rPr lang="en-US" sz="2000">
                  <a:solidFill>
                    <a:srgbClr val="343A40"/>
                  </a:solidFill>
                  <a:latin typeface="Carlito"/>
                  <a:ea typeface="Carlito"/>
                  <a:cs typeface="Carlito"/>
                  <a:sym typeface="Carlito"/>
                </a:rPr>
                <a:t>The </a:t>
              </a:r>
              <a:r>
                <a:rPr lang="en-US" sz="2000" b="1">
                  <a:solidFill>
                    <a:srgbClr val="343A40"/>
                  </a:solidFill>
                  <a:latin typeface="Carlito Bold"/>
                  <a:ea typeface="Carlito Bold"/>
                  <a:cs typeface="Carlito Bold"/>
                  <a:sym typeface="Carlito Bold"/>
                </a:rPr>
                <a:t>Biometric Class Attendance Tracking System (BCATS)</a:t>
              </a:r>
              <a:r>
                <a:rPr lang="en-US" sz="2000">
                  <a:solidFill>
                    <a:srgbClr val="343A40"/>
                  </a:solidFill>
                  <a:latin typeface="Carlito"/>
                  <a:ea typeface="Carlito"/>
                  <a:cs typeface="Carlito"/>
                  <a:sym typeface="Carlito"/>
                </a:rPr>
                <a:t> revolutionizes attendance management by eliminating manual errors and enhancing security. By utilizing biometric technology, BCATS ensures precise attendance tracking while offering a seamless experience for both students and educators. This innovative approach supports academic integrity and promotes a more efficient learning environment.</a:t>
              </a:r>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grpSp>
        <p:nvGrpSpPr>
          <p:cNvPr id="2" name="Group 2"/>
          <p:cNvGrpSpPr/>
          <p:nvPr/>
        </p:nvGrpSpPr>
        <p:grpSpPr>
          <a:xfrm>
            <a:off x="12192000" y="6667500"/>
            <a:ext cx="6096000" cy="36195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89887" y="792956"/>
            <a:ext cx="13943905" cy="1835944"/>
            <a:chOff x="26325" y="57151"/>
            <a:chExt cx="18591873" cy="4425949"/>
          </a:xfrm>
        </p:grpSpPr>
        <p:sp>
          <p:nvSpPr>
            <p:cNvPr id="5" name="TextBox 5"/>
            <p:cNvSpPr txBox="1"/>
            <p:nvPr/>
          </p:nvSpPr>
          <p:spPr>
            <a:xfrm>
              <a:off x="26325" y="57151"/>
              <a:ext cx="18591873" cy="1358479"/>
            </a:xfrm>
            <a:prstGeom prst="rect">
              <a:avLst/>
            </a:prstGeom>
          </p:spPr>
          <p:txBody>
            <a:bodyPr wrap="square"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Backend Platform</a:t>
              </a:r>
            </a:p>
          </p:txBody>
        </p:sp>
        <p:sp>
          <p:nvSpPr>
            <p:cNvPr id="6" name="TextBox 6"/>
            <p:cNvSpPr txBox="1"/>
            <p:nvPr/>
          </p:nvSpPr>
          <p:spPr>
            <a:xfrm>
              <a:off x="26326" y="2387600"/>
              <a:ext cx="9614826" cy="2095500"/>
            </a:xfrm>
            <a:prstGeom prst="rect">
              <a:avLst/>
            </a:prstGeom>
          </p:spPr>
          <p:txBody>
            <a:bodyPr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Exploring the features of Convex serverless real-time database technology</a:t>
              </a:r>
            </a:p>
          </p:txBody>
        </p:sp>
        <p:sp>
          <p:nvSpPr>
            <p:cNvPr id="7" name="AutoShape 7"/>
            <p:cNvSpPr/>
            <p:nvPr/>
          </p:nvSpPr>
          <p:spPr>
            <a:xfrm>
              <a:off x="4833740" y="2387600"/>
              <a:ext cx="9614826" cy="0"/>
            </a:xfrm>
            <a:prstGeom prst="line">
              <a:avLst/>
            </a:prstGeom>
            <a:ln w="25400" cap="flat">
              <a:solidFill>
                <a:srgbClr val="343A40"/>
              </a:solidFill>
              <a:prstDash val="solid"/>
              <a:headEnd type="none" w="sm" len="sm"/>
              <a:tailEnd type="none" w="sm" len="sm"/>
            </a:ln>
          </p:spPr>
          <p:txBody>
            <a:bodyPr/>
            <a:lstStyle/>
            <a:p>
              <a:endParaRPr lang="en-US" dirty="0"/>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12" name="TextBox 11">
            <a:extLst>
              <a:ext uri="{FF2B5EF4-FFF2-40B4-BE49-F238E27FC236}">
                <a16:creationId xmlns:a16="http://schemas.microsoft.com/office/drawing/2014/main" id="{7A192D96-AED3-CDD4-18AA-CF9142CBA439}"/>
              </a:ext>
            </a:extLst>
          </p:cNvPr>
          <p:cNvSpPr txBox="1"/>
          <p:nvPr/>
        </p:nvSpPr>
        <p:spPr>
          <a:xfrm>
            <a:off x="1045483" y="3695700"/>
            <a:ext cx="10917917" cy="6247864"/>
          </a:xfrm>
          <a:prstGeom prst="rect">
            <a:avLst/>
          </a:prstGeom>
          <a:noFill/>
        </p:spPr>
        <p:txBody>
          <a:bodyPr wrap="square" rtlCol="0">
            <a:spAutoFit/>
          </a:bodyPr>
          <a:lstStyle/>
          <a:p>
            <a:r>
              <a:rPr lang="en-US" sz="4000" dirty="0">
                <a:solidFill>
                  <a:srgbClr val="343A40"/>
                </a:solidFill>
                <a:latin typeface="Carlito"/>
                <a:ea typeface="Carlito"/>
                <a:cs typeface="Carlito"/>
                <a:sym typeface="Carlito"/>
              </a:rPr>
              <a:t>Convex offers a </a:t>
            </a:r>
            <a:r>
              <a:rPr lang="en-US" sz="4000" b="1" dirty="0">
                <a:solidFill>
                  <a:srgbClr val="343A40"/>
                </a:solidFill>
                <a:latin typeface="Carlito Bold"/>
                <a:ea typeface="Carlito Bold"/>
                <a:cs typeface="Carlito Bold"/>
                <a:sym typeface="Carlito Bold"/>
              </a:rPr>
              <a:t>highly scalable</a:t>
            </a:r>
            <a:r>
              <a:rPr lang="en-US" sz="4000" dirty="0">
                <a:solidFill>
                  <a:srgbClr val="343A40"/>
                </a:solidFill>
                <a:latin typeface="Carlito"/>
                <a:ea typeface="Carlito"/>
                <a:cs typeface="Carlito"/>
                <a:sym typeface="Carlito"/>
              </a:rPr>
              <a:t> and efficient serverless architecture tailored for real-time applications.</a:t>
            </a:r>
          </a:p>
          <a:p>
            <a:pPr marL="571500" indent="-571500">
              <a:buFont typeface="Arial" panose="020B0604020202020204" pitchFamily="34" charset="0"/>
              <a:buChar char="•"/>
            </a:pPr>
            <a:r>
              <a:rPr lang="en-US" sz="4000" dirty="0">
                <a:solidFill>
                  <a:srgbClr val="343A40"/>
                </a:solidFill>
                <a:latin typeface="Carlito"/>
                <a:ea typeface="Carlito"/>
                <a:cs typeface="Carlito"/>
                <a:sym typeface="Carlito"/>
              </a:rPr>
              <a:t>It eliminates the complexities of server management, providing seamless integration with frontend technologies. </a:t>
            </a:r>
          </a:p>
          <a:p>
            <a:pPr marL="571500" indent="-571500">
              <a:buFont typeface="Arial" panose="020B0604020202020204" pitchFamily="34" charset="0"/>
              <a:buChar char="•"/>
            </a:pPr>
            <a:r>
              <a:rPr lang="en-US" sz="4000" dirty="0">
                <a:solidFill>
                  <a:srgbClr val="343A40"/>
                </a:solidFill>
                <a:latin typeface="Carlito"/>
                <a:ea typeface="Carlito"/>
                <a:cs typeface="Carlito"/>
                <a:sym typeface="Carlito"/>
              </a:rPr>
              <a:t>This ensures rapid data processing and retrieval, allowing for a more responsive user experience in attendance management systems like BCATS.</a:t>
            </a:r>
          </a:p>
          <a:p>
            <a:endParaRPr lang="en-US" sz="40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grpSp>
        <p:nvGrpSpPr>
          <p:cNvPr id="2" name="Group 2"/>
          <p:cNvGrpSpPr/>
          <p:nvPr/>
        </p:nvGrpSpPr>
        <p:grpSpPr>
          <a:xfrm>
            <a:off x="10429875" y="0"/>
            <a:ext cx="7858125" cy="102870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66750" y="709618"/>
            <a:ext cx="14878049" cy="2818323"/>
            <a:chOff x="0" y="57151"/>
            <a:chExt cx="19837398" cy="3757764"/>
          </a:xfrm>
        </p:grpSpPr>
        <p:sp>
          <p:nvSpPr>
            <p:cNvPr id="5" name="TextBox 5"/>
            <p:cNvSpPr txBox="1"/>
            <p:nvPr/>
          </p:nvSpPr>
          <p:spPr>
            <a:xfrm>
              <a:off x="26325" y="57151"/>
              <a:ext cx="19811073" cy="1358479"/>
            </a:xfrm>
            <a:prstGeom prst="rect">
              <a:avLst/>
            </a:prstGeom>
          </p:spPr>
          <p:txBody>
            <a:bodyPr wrap="square"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Biometric Engine</a:t>
              </a:r>
            </a:p>
          </p:txBody>
        </p:sp>
        <p:sp>
          <p:nvSpPr>
            <p:cNvPr id="6" name="TextBox 6"/>
            <p:cNvSpPr txBox="1"/>
            <p:nvPr/>
          </p:nvSpPr>
          <p:spPr>
            <a:xfrm>
              <a:off x="26325" y="2387600"/>
              <a:ext cx="13918273" cy="1427315"/>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Leveraging FaceAPI.js and TensorFlow.js for Enhanced Recognition</a:t>
              </a:r>
            </a:p>
          </p:txBody>
        </p:sp>
        <p:sp>
          <p:nvSpPr>
            <p:cNvPr id="7" name="AutoShape 7"/>
            <p:cNvSpPr/>
            <p:nvPr/>
          </p:nvSpPr>
          <p:spPr>
            <a:xfrm>
              <a:off x="0" y="1901614"/>
              <a:ext cx="9614826" cy="0"/>
            </a:xfrm>
            <a:prstGeom prst="line">
              <a:avLst/>
            </a:prstGeom>
            <a:ln w="25400" cap="flat">
              <a:solidFill>
                <a:srgbClr val="343A40"/>
              </a:solidFill>
              <a:prstDash val="solid"/>
              <a:headEnd type="none" w="sm" len="sm"/>
              <a:tailEnd type="none" w="sm" len="sm"/>
            </a:ln>
          </p:spPr>
          <p:txBody>
            <a:bodyPr/>
            <a:lstStyle/>
            <a:p>
              <a:endParaRPr lang="en-US"/>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12" name="TextBox 11">
            <a:extLst>
              <a:ext uri="{FF2B5EF4-FFF2-40B4-BE49-F238E27FC236}">
                <a16:creationId xmlns:a16="http://schemas.microsoft.com/office/drawing/2014/main" id="{557DAD6D-264F-AD40-A82D-360DA1859E6B}"/>
              </a:ext>
            </a:extLst>
          </p:cNvPr>
          <p:cNvSpPr txBox="1"/>
          <p:nvPr/>
        </p:nvSpPr>
        <p:spPr>
          <a:xfrm>
            <a:off x="914400" y="4381500"/>
            <a:ext cx="10210800" cy="5632311"/>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Carlito"/>
                <a:ea typeface="Carlito"/>
                <a:cs typeface="Carlito"/>
                <a:sym typeface="Carlito"/>
              </a:rPr>
              <a:t>The integration of </a:t>
            </a:r>
            <a:r>
              <a:rPr lang="en-US" sz="3600" b="1" dirty="0">
                <a:latin typeface="Carlito Bold"/>
                <a:ea typeface="Carlito Bold"/>
                <a:cs typeface="Carlito Bold"/>
                <a:sym typeface="Carlito Bold"/>
              </a:rPr>
              <a:t>FaceAPI.js and TensorFlow.js</a:t>
            </a:r>
            <a:r>
              <a:rPr lang="en-US" sz="3600" dirty="0">
                <a:latin typeface="Carlito"/>
                <a:ea typeface="Carlito"/>
                <a:cs typeface="Carlito"/>
                <a:sym typeface="Carlito"/>
              </a:rPr>
              <a:t> enables sophisticated facial recognition capabilities within BCATS. </a:t>
            </a:r>
          </a:p>
          <a:p>
            <a:pPr marL="571500" indent="-571500">
              <a:buFont typeface="Arial" panose="020B0604020202020204" pitchFamily="34" charset="0"/>
              <a:buChar char="•"/>
            </a:pPr>
            <a:r>
              <a:rPr lang="en-US" sz="3600" dirty="0">
                <a:latin typeface="Carlito"/>
                <a:ea typeface="Carlito"/>
                <a:cs typeface="Carlito"/>
                <a:sym typeface="Carlito"/>
              </a:rPr>
              <a:t>This technology allows for rapid, accurate identification of students, streamlining attendance management while maintaining high security.</a:t>
            </a:r>
          </a:p>
          <a:p>
            <a:pPr marL="571500" indent="-571500">
              <a:buFont typeface="Arial" panose="020B0604020202020204" pitchFamily="34" charset="0"/>
              <a:buChar char="•"/>
            </a:pPr>
            <a:r>
              <a:rPr lang="en-US" sz="3600" dirty="0">
                <a:latin typeface="Carlito"/>
                <a:ea typeface="Carlito"/>
                <a:cs typeface="Carlito"/>
                <a:sym typeface="Carlito"/>
              </a:rPr>
              <a:t>By harnessing deep learning algorithms, the system efficiently processes images and enhances overall performance.</a:t>
            </a:r>
          </a:p>
          <a:p>
            <a:endParaRPr lang="en-US" sz="3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sp>
        <p:nvSpPr>
          <p:cNvPr id="2" name="TextBox 2"/>
          <p:cNvSpPr txBox="1"/>
          <p:nvPr/>
        </p:nvSpPr>
        <p:spPr>
          <a:xfrm>
            <a:off x="666750" y="723900"/>
            <a:ext cx="16954500" cy="1004572"/>
          </a:xfrm>
          <a:prstGeom prst="rect">
            <a:avLst/>
          </a:prstGeom>
        </p:spPr>
        <p:txBody>
          <a:bodyPr lIns="0" tIns="0" rIns="0" bIns="0" rtlCol="0" anchor="t">
            <a:spAutoFit/>
          </a:bodyPr>
          <a:lstStyle/>
          <a:p>
            <a:pPr marL="0" lvl="0" indent="0" algn="ctr">
              <a:lnSpc>
                <a:spcPts val="7840"/>
              </a:lnSpc>
              <a:spcBef>
                <a:spcPct val="0"/>
              </a:spcBef>
            </a:pPr>
            <a:r>
              <a:rPr lang="en-US" sz="7000">
                <a:solidFill>
                  <a:srgbClr val="343A40"/>
                </a:solidFill>
                <a:latin typeface="Radley"/>
                <a:ea typeface="Radley"/>
                <a:cs typeface="Radley"/>
                <a:sym typeface="Radley"/>
              </a:rPr>
              <a:t>Key BCATS Features</a:t>
            </a:r>
          </a:p>
        </p:txBody>
      </p:sp>
      <p:grpSp>
        <p:nvGrpSpPr>
          <p:cNvPr id="3" name="Group 3"/>
          <p:cNvGrpSpPr/>
          <p:nvPr/>
        </p:nvGrpSpPr>
        <p:grpSpPr>
          <a:xfrm>
            <a:off x="666750" y="3352800"/>
            <a:ext cx="3476954" cy="1096125"/>
            <a:chOff x="0" y="0"/>
            <a:chExt cx="4635939" cy="1461500"/>
          </a:xfrm>
        </p:grpSpPr>
        <p:sp>
          <p:nvSpPr>
            <p:cNvPr id="4" name="TextBox 4"/>
            <p:cNvSpPr txBox="1"/>
            <p:nvPr/>
          </p:nvSpPr>
          <p:spPr>
            <a:xfrm>
              <a:off x="0" y="-47625"/>
              <a:ext cx="4635939" cy="601684"/>
            </a:xfrm>
            <a:prstGeom prst="rect">
              <a:avLst/>
            </a:prstGeom>
          </p:spPr>
          <p:txBody>
            <a:bodyPr lIns="0" tIns="0" rIns="0" bIns="0" rtlCol="0" anchor="t">
              <a:spAutoFit/>
            </a:bodyPr>
            <a:lstStyle/>
            <a:p>
              <a:pPr marL="0" lvl="0" indent="0" algn="l">
                <a:lnSpc>
                  <a:spcPts val="3870"/>
                </a:lnSpc>
                <a:spcBef>
                  <a:spcPct val="0"/>
                </a:spcBef>
              </a:pPr>
              <a:r>
                <a:rPr lang="en-US" sz="2764" dirty="0">
                  <a:solidFill>
                    <a:srgbClr val="495057"/>
                  </a:solidFill>
                  <a:latin typeface="Radley"/>
                  <a:ea typeface="Radley"/>
                  <a:cs typeface="Radley"/>
                  <a:sym typeface="Radley"/>
                </a:rPr>
                <a:t>Real-time Recognition</a:t>
              </a:r>
            </a:p>
          </p:txBody>
        </p:sp>
        <p:sp>
          <p:nvSpPr>
            <p:cNvPr id="5" name="TextBox 5"/>
            <p:cNvSpPr txBox="1"/>
            <p:nvPr/>
          </p:nvSpPr>
          <p:spPr>
            <a:xfrm>
              <a:off x="0" y="528262"/>
              <a:ext cx="4635939" cy="933238"/>
            </a:xfrm>
            <a:prstGeom prst="rect">
              <a:avLst/>
            </a:prstGeom>
          </p:spPr>
          <p:txBody>
            <a:bodyPr lIns="0" tIns="0" rIns="0" bIns="0" rtlCol="0" anchor="t">
              <a:spAutoFit/>
            </a:bodyPr>
            <a:lstStyle/>
            <a:p>
              <a:pPr marL="0" lvl="0" indent="0" algn="l">
                <a:lnSpc>
                  <a:spcPts val="2764"/>
                </a:lnSpc>
              </a:pPr>
              <a:r>
                <a:rPr lang="en-US" sz="1974">
                  <a:solidFill>
                    <a:srgbClr val="343A40"/>
                  </a:solidFill>
                  <a:latin typeface="Carlito"/>
                  <a:ea typeface="Carlito"/>
                  <a:cs typeface="Carlito"/>
                  <a:sym typeface="Carlito"/>
                </a:rPr>
                <a:t>Instant attendance verification using biometrics</a:t>
              </a:r>
            </a:p>
          </p:txBody>
        </p:sp>
      </p:grpSp>
      <p:grpSp>
        <p:nvGrpSpPr>
          <p:cNvPr id="6" name="Group 6"/>
          <p:cNvGrpSpPr/>
          <p:nvPr/>
        </p:nvGrpSpPr>
        <p:grpSpPr>
          <a:xfrm>
            <a:off x="13322489" y="2831030"/>
            <a:ext cx="3530274" cy="1267931"/>
            <a:chOff x="-71093" y="-153056"/>
            <a:chExt cx="4707032" cy="1690574"/>
          </a:xfrm>
        </p:grpSpPr>
        <p:sp>
          <p:nvSpPr>
            <p:cNvPr id="7" name="TextBox 7"/>
            <p:cNvSpPr txBox="1"/>
            <p:nvPr/>
          </p:nvSpPr>
          <p:spPr>
            <a:xfrm>
              <a:off x="-71093" y="-153056"/>
              <a:ext cx="4635939" cy="601684"/>
            </a:xfrm>
            <a:prstGeom prst="rect">
              <a:avLst/>
            </a:prstGeom>
          </p:spPr>
          <p:txBody>
            <a:bodyPr lIns="0" tIns="0" rIns="0" bIns="0" rtlCol="0" anchor="t">
              <a:spAutoFit/>
            </a:bodyPr>
            <a:lstStyle/>
            <a:p>
              <a:pPr marL="0" lvl="0" indent="0" algn="l">
                <a:lnSpc>
                  <a:spcPts val="3870"/>
                </a:lnSpc>
                <a:spcBef>
                  <a:spcPct val="0"/>
                </a:spcBef>
              </a:pPr>
              <a:r>
                <a:rPr lang="en-US" sz="2764" dirty="0">
                  <a:solidFill>
                    <a:srgbClr val="495057"/>
                  </a:solidFill>
                  <a:latin typeface="Radley"/>
                  <a:ea typeface="Radley"/>
                  <a:cs typeface="Radley"/>
                  <a:sym typeface="Radley"/>
                </a:rPr>
                <a:t>Enrolment</a:t>
              </a:r>
            </a:p>
          </p:txBody>
        </p:sp>
        <p:sp>
          <p:nvSpPr>
            <p:cNvPr id="8" name="TextBox 8"/>
            <p:cNvSpPr txBox="1"/>
            <p:nvPr/>
          </p:nvSpPr>
          <p:spPr>
            <a:xfrm>
              <a:off x="0" y="604280"/>
              <a:ext cx="4635939" cy="933238"/>
            </a:xfrm>
            <a:prstGeom prst="rect">
              <a:avLst/>
            </a:prstGeom>
          </p:spPr>
          <p:txBody>
            <a:bodyPr lIns="0" tIns="0" rIns="0" bIns="0" rtlCol="0" anchor="t">
              <a:spAutoFit/>
            </a:bodyPr>
            <a:lstStyle/>
            <a:p>
              <a:pPr marL="0" lvl="0" indent="0" algn="l">
                <a:lnSpc>
                  <a:spcPts val="2764"/>
                </a:lnSpc>
                <a:spcBef>
                  <a:spcPct val="0"/>
                </a:spcBef>
              </a:pPr>
              <a:r>
                <a:rPr lang="en-US" sz="1974" u="none" strike="noStrike">
                  <a:solidFill>
                    <a:srgbClr val="343A40"/>
                  </a:solidFill>
                  <a:latin typeface="Carlito"/>
                  <a:ea typeface="Carlito"/>
                  <a:cs typeface="Carlito"/>
                  <a:sym typeface="Carlito"/>
                </a:rPr>
                <a:t>Streamlined process for new student registration</a:t>
              </a:r>
            </a:p>
          </p:txBody>
        </p:sp>
      </p:grpSp>
      <p:grpSp>
        <p:nvGrpSpPr>
          <p:cNvPr id="9" name="Group 9"/>
          <p:cNvGrpSpPr/>
          <p:nvPr/>
        </p:nvGrpSpPr>
        <p:grpSpPr>
          <a:xfrm>
            <a:off x="7744943" y="2919747"/>
            <a:ext cx="3407712" cy="1096125"/>
            <a:chOff x="0" y="0"/>
            <a:chExt cx="4543615" cy="1461500"/>
          </a:xfrm>
        </p:grpSpPr>
        <p:sp>
          <p:nvSpPr>
            <p:cNvPr id="10" name="TextBox 10"/>
            <p:cNvSpPr txBox="1"/>
            <p:nvPr/>
          </p:nvSpPr>
          <p:spPr>
            <a:xfrm>
              <a:off x="0" y="-47625"/>
              <a:ext cx="4543615" cy="601684"/>
            </a:xfrm>
            <a:prstGeom prst="rect">
              <a:avLst/>
            </a:prstGeom>
          </p:spPr>
          <p:txBody>
            <a:bodyPr lIns="0" tIns="0" rIns="0" bIns="0" rtlCol="0" anchor="t">
              <a:spAutoFit/>
            </a:bodyPr>
            <a:lstStyle/>
            <a:p>
              <a:pPr marL="0" lvl="0" indent="0" algn="l">
                <a:lnSpc>
                  <a:spcPts val="3870"/>
                </a:lnSpc>
                <a:spcBef>
                  <a:spcPct val="0"/>
                </a:spcBef>
              </a:pPr>
              <a:r>
                <a:rPr lang="en-US" sz="2764">
                  <a:solidFill>
                    <a:srgbClr val="495057"/>
                  </a:solidFill>
                  <a:latin typeface="Radley"/>
                  <a:ea typeface="Radley"/>
                  <a:cs typeface="Radley"/>
                  <a:sym typeface="Radley"/>
                </a:rPr>
                <a:t>Dashboards</a:t>
              </a:r>
            </a:p>
          </p:txBody>
        </p:sp>
        <p:sp>
          <p:nvSpPr>
            <p:cNvPr id="11" name="TextBox 11"/>
            <p:cNvSpPr txBox="1"/>
            <p:nvPr/>
          </p:nvSpPr>
          <p:spPr>
            <a:xfrm>
              <a:off x="0" y="528262"/>
              <a:ext cx="4543615" cy="933238"/>
            </a:xfrm>
            <a:prstGeom prst="rect">
              <a:avLst/>
            </a:prstGeom>
          </p:spPr>
          <p:txBody>
            <a:bodyPr lIns="0" tIns="0" rIns="0" bIns="0" rtlCol="0" anchor="t">
              <a:spAutoFit/>
            </a:bodyPr>
            <a:lstStyle/>
            <a:p>
              <a:pPr marL="0" lvl="0" indent="0" algn="l">
                <a:lnSpc>
                  <a:spcPts val="2764"/>
                </a:lnSpc>
                <a:spcBef>
                  <a:spcPct val="0"/>
                </a:spcBef>
              </a:pPr>
              <a:r>
                <a:rPr lang="en-US" sz="1974" u="none" strike="noStrike" dirty="0">
                  <a:solidFill>
                    <a:srgbClr val="343A40"/>
                  </a:solidFill>
                  <a:latin typeface="Carlito"/>
                  <a:ea typeface="Carlito"/>
                  <a:cs typeface="Carlito"/>
                  <a:sym typeface="Carlito"/>
                </a:rPr>
                <a:t>Intuitive interface for monitoring attendance data</a:t>
              </a:r>
            </a:p>
          </p:txBody>
        </p:sp>
      </p:grpSp>
      <p:grpSp>
        <p:nvGrpSpPr>
          <p:cNvPr id="12" name="Group 12"/>
          <p:cNvGrpSpPr/>
          <p:nvPr/>
        </p:nvGrpSpPr>
        <p:grpSpPr>
          <a:xfrm>
            <a:off x="13334999" y="4848878"/>
            <a:ext cx="3962400" cy="4697730"/>
            <a:chOff x="615485" y="-11092"/>
            <a:chExt cx="1391532" cy="1630175"/>
          </a:xfrm>
        </p:grpSpPr>
        <p:sp>
          <p:nvSpPr>
            <p:cNvPr id="13" name="Freeform 13"/>
            <p:cNvSpPr/>
            <p:nvPr/>
          </p:nvSpPr>
          <p:spPr>
            <a:xfrm>
              <a:off x="615485" y="-11092"/>
              <a:ext cx="1391532" cy="1630175"/>
            </a:xfrm>
            <a:custGeom>
              <a:avLst/>
              <a:gdLst/>
              <a:ahLst/>
              <a:cxnLst/>
              <a:rect l="l" t="t" r="r" b="b"/>
              <a:pathLst>
                <a:path w="1391532" h="1630175">
                  <a:moveTo>
                    <a:pt x="0" y="0"/>
                  </a:moveTo>
                  <a:lnTo>
                    <a:pt x="1391532" y="0"/>
                  </a:lnTo>
                  <a:lnTo>
                    <a:pt x="1391532" y="1630175"/>
                  </a:lnTo>
                  <a:lnTo>
                    <a:pt x="0" y="1630175"/>
                  </a:lnTo>
                  <a:close/>
                </a:path>
              </a:pathLst>
            </a:custGeom>
            <a:blipFill>
              <a:blip r:embed="rId2"/>
              <a:stretch>
                <a:fillRect t="-138" b="-138"/>
              </a:stretch>
            </a:blipFill>
          </p:spPr>
          <p:txBody>
            <a:bodyPr/>
            <a:lstStyle/>
            <a:p>
              <a:endParaRPr lang="en-US" dirty="0"/>
            </a:p>
          </p:txBody>
        </p:sp>
      </p:grpSp>
      <p:grpSp>
        <p:nvGrpSpPr>
          <p:cNvPr id="14" name="Group 14"/>
          <p:cNvGrpSpPr/>
          <p:nvPr/>
        </p:nvGrpSpPr>
        <p:grpSpPr>
          <a:xfrm>
            <a:off x="7467599" y="4848309"/>
            <a:ext cx="3962400" cy="4697730"/>
            <a:chOff x="0" y="0"/>
            <a:chExt cx="1391532" cy="1630175"/>
          </a:xfrm>
        </p:grpSpPr>
        <p:sp>
          <p:nvSpPr>
            <p:cNvPr id="15" name="Freeform 15"/>
            <p:cNvSpPr/>
            <p:nvPr/>
          </p:nvSpPr>
          <p:spPr>
            <a:xfrm>
              <a:off x="0" y="0"/>
              <a:ext cx="1391532" cy="1630175"/>
            </a:xfrm>
            <a:custGeom>
              <a:avLst/>
              <a:gdLst/>
              <a:ahLst/>
              <a:cxnLst/>
              <a:rect l="l" t="t" r="r" b="b"/>
              <a:pathLst>
                <a:path w="1391532" h="1630175">
                  <a:moveTo>
                    <a:pt x="0" y="0"/>
                  </a:moveTo>
                  <a:lnTo>
                    <a:pt x="1391532" y="0"/>
                  </a:lnTo>
                  <a:lnTo>
                    <a:pt x="1391532" y="1630175"/>
                  </a:lnTo>
                  <a:lnTo>
                    <a:pt x="0" y="1630175"/>
                  </a:lnTo>
                  <a:close/>
                </a:path>
              </a:pathLst>
            </a:custGeom>
            <a:blipFill>
              <a:blip r:embed="rId3"/>
              <a:stretch>
                <a:fillRect t="-138" b="-138"/>
              </a:stretch>
            </a:blipFill>
          </p:spPr>
          <p:txBody>
            <a:bodyPr/>
            <a:lstStyle/>
            <a:p>
              <a:endParaRPr lang="en-US"/>
            </a:p>
          </p:txBody>
        </p:sp>
      </p:grpSp>
      <p:grpSp>
        <p:nvGrpSpPr>
          <p:cNvPr id="16" name="Group 16"/>
          <p:cNvGrpSpPr/>
          <p:nvPr/>
        </p:nvGrpSpPr>
        <p:grpSpPr>
          <a:xfrm>
            <a:off x="1600200" y="4848879"/>
            <a:ext cx="3962400" cy="4697730"/>
            <a:chOff x="0" y="0"/>
            <a:chExt cx="879848" cy="1030739"/>
          </a:xfrm>
        </p:grpSpPr>
        <p:sp>
          <p:nvSpPr>
            <p:cNvPr id="17" name="Freeform 17"/>
            <p:cNvSpPr/>
            <p:nvPr/>
          </p:nvSpPr>
          <p:spPr>
            <a:xfrm>
              <a:off x="0" y="0"/>
              <a:ext cx="879848" cy="1030739"/>
            </a:xfrm>
            <a:custGeom>
              <a:avLst/>
              <a:gdLst/>
              <a:ahLst/>
              <a:cxnLst/>
              <a:rect l="l" t="t" r="r" b="b"/>
              <a:pathLst>
                <a:path w="879848" h="1030739">
                  <a:moveTo>
                    <a:pt x="0" y="0"/>
                  </a:moveTo>
                  <a:lnTo>
                    <a:pt x="879848" y="0"/>
                  </a:lnTo>
                  <a:lnTo>
                    <a:pt x="879848" y="1030739"/>
                  </a:lnTo>
                  <a:lnTo>
                    <a:pt x="0" y="1030739"/>
                  </a:lnTo>
                  <a:close/>
                </a:path>
              </a:pathLst>
            </a:custGeom>
            <a:blipFill>
              <a:blip r:embed="rId4"/>
              <a:stretch>
                <a:fillRect t="-138" b="-138"/>
              </a:stretch>
            </a:blipFill>
          </p:spPr>
          <p:txBody>
            <a:bodyPr/>
            <a:lstStyle/>
            <a:p>
              <a:endParaRPr lang="en-US" dirty="0"/>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grpSp>
        <p:nvGrpSpPr>
          <p:cNvPr id="2" name="Group 2"/>
          <p:cNvGrpSpPr/>
          <p:nvPr/>
        </p:nvGrpSpPr>
        <p:grpSpPr>
          <a:xfrm>
            <a:off x="14478000" y="7581900"/>
            <a:ext cx="3810000" cy="27051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536038" y="709617"/>
            <a:ext cx="15542162" cy="7078288"/>
            <a:chOff x="-174283" y="57150"/>
            <a:chExt cx="20722882" cy="9437718"/>
          </a:xfrm>
        </p:grpSpPr>
        <p:sp>
          <p:nvSpPr>
            <p:cNvPr id="5" name="TextBox 5"/>
            <p:cNvSpPr txBox="1"/>
            <p:nvPr/>
          </p:nvSpPr>
          <p:spPr>
            <a:xfrm>
              <a:off x="26325" y="57150"/>
              <a:ext cx="20115873" cy="1358479"/>
            </a:xfrm>
            <a:prstGeom prst="rect">
              <a:avLst/>
            </a:prstGeom>
          </p:spPr>
          <p:txBody>
            <a:bodyPr wrap="square"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Development Tools</a:t>
              </a:r>
            </a:p>
          </p:txBody>
        </p:sp>
        <p:sp>
          <p:nvSpPr>
            <p:cNvPr id="6" name="TextBox 6"/>
            <p:cNvSpPr txBox="1"/>
            <p:nvPr/>
          </p:nvSpPr>
          <p:spPr>
            <a:xfrm>
              <a:off x="-174283" y="1415629"/>
              <a:ext cx="20722882" cy="709169"/>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Overview of frameworks and technologies utilized for project development</a:t>
              </a:r>
            </a:p>
          </p:txBody>
        </p:sp>
        <p:sp>
          <p:nvSpPr>
            <p:cNvPr id="7" name="AutoShape 7"/>
            <p:cNvSpPr/>
            <p:nvPr/>
          </p:nvSpPr>
          <p:spPr>
            <a:xfrm>
              <a:off x="5276848" y="1415629"/>
              <a:ext cx="9614826" cy="0"/>
            </a:xfrm>
            <a:prstGeom prst="line">
              <a:avLst/>
            </a:prstGeom>
            <a:ln w="25400" cap="flat">
              <a:solidFill>
                <a:srgbClr val="343A40"/>
              </a:solidFill>
              <a:prstDash val="solid"/>
              <a:headEnd type="none" w="sm" len="sm"/>
              <a:tailEnd type="none" w="sm" len="sm"/>
            </a:ln>
          </p:spPr>
          <p:txBody>
            <a:bodyPr/>
            <a:lstStyle/>
            <a:p>
              <a:endParaRPr lang="en-US" dirty="0"/>
            </a:p>
          </p:txBody>
        </p:sp>
        <p:sp>
          <p:nvSpPr>
            <p:cNvPr id="8" name="TextBox 8"/>
            <p:cNvSpPr txBox="1"/>
            <p:nvPr/>
          </p:nvSpPr>
          <p:spPr>
            <a:xfrm>
              <a:off x="411497" y="3749705"/>
              <a:ext cx="17982273" cy="5745163"/>
            </a:xfrm>
            <a:prstGeom prst="rect">
              <a:avLst/>
            </a:prstGeom>
          </p:spPr>
          <p:txBody>
            <a:bodyPr wrap="square" lIns="0" tIns="0" rIns="0" bIns="0" rtlCol="0" anchor="t">
              <a:spAutoFit/>
            </a:bodyPr>
            <a:lstStyle/>
            <a:p>
              <a:r>
                <a:rPr lang="en-GB" sz="2000" b="1" dirty="0"/>
                <a:t>Frontend Stack:</a:t>
              </a:r>
              <a:endParaRPr lang="en-US" sz="2000" dirty="0"/>
            </a:p>
            <a:p>
              <a:pPr lvl="0"/>
              <a:r>
                <a:rPr lang="en-GB" sz="2000" b="1" dirty="0"/>
                <a:t>React 18 </a:t>
              </a:r>
              <a:r>
                <a:rPr lang="en-GB" sz="2000" dirty="0"/>
                <a:t>with TypeScript for type-safe development</a:t>
              </a:r>
              <a:endParaRPr lang="en-US" sz="2000" dirty="0"/>
            </a:p>
            <a:p>
              <a:pPr lvl="0"/>
              <a:r>
                <a:rPr lang="en-GB" sz="2000" b="1" dirty="0"/>
                <a:t>Tailwind CSS </a:t>
              </a:r>
              <a:r>
                <a:rPr lang="en-GB" sz="2000" dirty="0"/>
                <a:t>for responsive UI components</a:t>
              </a:r>
              <a:endParaRPr lang="en-US" sz="2000" dirty="0"/>
            </a:p>
            <a:p>
              <a:pPr lvl="0"/>
              <a:r>
                <a:rPr lang="en-GB" sz="2000" b="1" dirty="0"/>
                <a:t>Convex React SDK </a:t>
              </a:r>
              <a:r>
                <a:rPr lang="en-GB" sz="2000" dirty="0"/>
                <a:t>for real-time data synchronisation</a:t>
              </a:r>
              <a:endParaRPr lang="en-US" sz="2000" dirty="0"/>
            </a:p>
            <a:p>
              <a:pPr lvl="0"/>
              <a:r>
                <a:rPr lang="en-GB" sz="2000" b="1" dirty="0"/>
                <a:t>FaceAPI.js </a:t>
              </a:r>
              <a:r>
                <a:rPr lang="en-GB" sz="2000" dirty="0"/>
                <a:t>for client-side facial recognition preprocessing</a:t>
              </a:r>
              <a:endParaRPr lang="en-US" sz="2000" dirty="0"/>
            </a:p>
            <a:p>
              <a:pPr lvl="0"/>
              <a:r>
                <a:rPr lang="en-GB" sz="2000" b="1" dirty="0"/>
                <a:t>React Query </a:t>
              </a:r>
              <a:r>
                <a:rPr lang="en-GB" sz="2000" dirty="0"/>
                <a:t>for additional state management</a:t>
              </a:r>
            </a:p>
            <a:p>
              <a:pPr lvl="0"/>
              <a:endParaRPr lang="en-US" sz="2000" dirty="0"/>
            </a:p>
            <a:p>
              <a:pPr lvl="0"/>
              <a:r>
                <a:rPr lang="en-GB" sz="2000" b="1" dirty="0"/>
                <a:t>Backend/Convex Stack:</a:t>
              </a:r>
              <a:endParaRPr lang="en-US" sz="2000" dirty="0"/>
            </a:p>
            <a:p>
              <a:pPr lvl="0"/>
              <a:r>
                <a:rPr lang="en-GB" sz="2000" b="1" dirty="0"/>
                <a:t>Convex Platform </a:t>
              </a:r>
              <a:r>
                <a:rPr lang="en-GB" sz="2000" dirty="0"/>
                <a:t>(TypeScript runtime)</a:t>
              </a:r>
              <a:endParaRPr lang="en-US" sz="2000" dirty="0"/>
            </a:p>
            <a:p>
              <a:pPr lvl="0"/>
              <a:r>
                <a:rPr lang="en-GB" sz="2000" b="1" dirty="0"/>
                <a:t>Convex Database </a:t>
              </a:r>
              <a:r>
                <a:rPr lang="en-GB" sz="2000" dirty="0"/>
                <a:t>with reactive queries</a:t>
              </a:r>
              <a:endParaRPr lang="en-US" sz="2000" dirty="0"/>
            </a:p>
            <a:p>
              <a:pPr lvl="0"/>
              <a:r>
                <a:rPr lang="en-GB" sz="2000" b="1" dirty="0"/>
                <a:t>Convex File Storage </a:t>
              </a:r>
              <a:r>
                <a:rPr lang="en-GB" sz="2000" dirty="0"/>
                <a:t>for biometric templates</a:t>
              </a:r>
              <a:endParaRPr lang="en-US" sz="2000" dirty="0"/>
            </a:p>
            <a:p>
              <a:pPr lvl="0"/>
              <a:r>
                <a:rPr lang="en-GB" sz="2000" b="1" dirty="0"/>
                <a:t>Convex Vector Search </a:t>
              </a:r>
              <a:r>
                <a:rPr lang="en-GB" sz="2000" dirty="0"/>
                <a:t>for facial recognition matching</a:t>
              </a:r>
              <a:endParaRPr lang="en-US" sz="2000" dirty="0"/>
            </a:p>
            <a:p>
              <a:pPr lvl="0"/>
              <a:r>
                <a:rPr lang="en-GB" sz="2000" b="1" dirty="0"/>
                <a:t>Convex Scheduled Functions </a:t>
              </a:r>
              <a:r>
                <a:rPr lang="en-GB" sz="2000" dirty="0"/>
                <a:t>for automated tasks</a:t>
              </a:r>
              <a:endParaRPr lang="en-US" sz="2000" dirty="0"/>
            </a:p>
            <a:p>
              <a:pPr lvl="0"/>
              <a:r>
                <a:rPr lang="en-GB" sz="2000" b="1" dirty="0"/>
                <a:t>Convex Actions </a:t>
              </a:r>
              <a:r>
                <a:rPr lang="en-GB" sz="2000" dirty="0"/>
                <a:t>for external API integrations</a:t>
              </a:r>
              <a:endParaRPr lang="en-US" sz="2000" dirty="0"/>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
        <p:nvSpPr>
          <p:cNvPr id="12" name="TextBox 11">
            <a:extLst>
              <a:ext uri="{FF2B5EF4-FFF2-40B4-BE49-F238E27FC236}">
                <a16:creationId xmlns:a16="http://schemas.microsoft.com/office/drawing/2014/main" id="{55FF13D1-1388-AB19-957A-3916A9997BE5}"/>
              </a:ext>
            </a:extLst>
          </p:cNvPr>
          <p:cNvSpPr txBox="1"/>
          <p:nvPr/>
        </p:nvSpPr>
        <p:spPr>
          <a:xfrm>
            <a:off x="8763000" y="3479033"/>
            <a:ext cx="6552854" cy="4431983"/>
          </a:xfrm>
          <a:prstGeom prst="rect">
            <a:avLst/>
          </a:prstGeom>
          <a:noFill/>
        </p:spPr>
        <p:txBody>
          <a:bodyPr wrap="square" rtlCol="0">
            <a:spAutoFit/>
          </a:bodyPr>
          <a:lstStyle/>
          <a:p>
            <a:r>
              <a:rPr lang="en-GB" sz="2400" b="1" dirty="0"/>
              <a:t>Development Tools:</a:t>
            </a:r>
            <a:endParaRPr lang="en-US" sz="2400" dirty="0"/>
          </a:p>
          <a:p>
            <a:pPr lvl="0"/>
            <a:r>
              <a:rPr lang="en-GB" sz="2400" b="1" dirty="0"/>
              <a:t>VS Code </a:t>
            </a:r>
            <a:r>
              <a:rPr lang="en-GB" sz="2400" dirty="0"/>
              <a:t>with Convex extension</a:t>
            </a:r>
            <a:endParaRPr lang="en-US" sz="2400" dirty="0"/>
          </a:p>
          <a:p>
            <a:pPr lvl="0"/>
            <a:r>
              <a:rPr lang="en-GB" sz="2400" b="1" dirty="0"/>
              <a:t>Git &amp; GitHub </a:t>
            </a:r>
            <a:r>
              <a:rPr lang="en-GB" sz="2400" dirty="0"/>
              <a:t>for version control</a:t>
            </a:r>
            <a:endParaRPr lang="en-US" sz="2400" dirty="0"/>
          </a:p>
          <a:p>
            <a:pPr lvl="0"/>
            <a:r>
              <a:rPr lang="en-GB" sz="2400" b="1" dirty="0"/>
              <a:t>Postman </a:t>
            </a:r>
            <a:r>
              <a:rPr lang="en-GB" sz="2400" dirty="0"/>
              <a:t>for API testing</a:t>
            </a:r>
            <a:endParaRPr lang="en-US" sz="2400" dirty="0"/>
          </a:p>
          <a:p>
            <a:pPr lvl="0"/>
            <a:r>
              <a:rPr lang="en-GB" sz="2400" b="1" dirty="0"/>
              <a:t>Docker </a:t>
            </a:r>
            <a:r>
              <a:rPr lang="en-GB" sz="2400" dirty="0"/>
              <a:t>for consistent development environment</a:t>
            </a:r>
            <a:endParaRPr lang="en-US" sz="2400" dirty="0"/>
          </a:p>
          <a:p>
            <a:pPr lvl="0"/>
            <a:r>
              <a:rPr lang="en-GB" sz="2400" b="1" dirty="0"/>
              <a:t>Biometric Processing:</a:t>
            </a:r>
            <a:endParaRPr lang="en-US" sz="2400" dirty="0"/>
          </a:p>
          <a:p>
            <a:pPr lvl="0"/>
            <a:r>
              <a:rPr lang="en-GB" sz="2400" b="1" dirty="0"/>
              <a:t>TensorFlow.js </a:t>
            </a:r>
            <a:r>
              <a:rPr lang="en-GB" sz="2400" dirty="0"/>
              <a:t>for neural network operations</a:t>
            </a:r>
            <a:endParaRPr lang="en-US" sz="2400" dirty="0"/>
          </a:p>
          <a:p>
            <a:pPr lvl="0"/>
            <a:r>
              <a:rPr lang="en-GB" sz="2400" b="1" dirty="0"/>
              <a:t>FaceAPI.js </a:t>
            </a:r>
            <a:r>
              <a:rPr lang="en-GB" sz="2400" dirty="0"/>
              <a:t>models (</a:t>
            </a:r>
            <a:r>
              <a:rPr lang="en-GB" sz="2400" dirty="0" err="1"/>
              <a:t>TinyFaceDetector</a:t>
            </a:r>
            <a:r>
              <a:rPr lang="en-GB" sz="2400" dirty="0"/>
              <a:t>, FaceLandmark68Net, </a:t>
            </a:r>
            <a:r>
              <a:rPr lang="en-GB" sz="2400" dirty="0" err="1"/>
              <a:t>FaceRecognitionNet</a:t>
            </a:r>
            <a:r>
              <a:rPr lang="en-GB" sz="2400" dirty="0"/>
              <a:t>)</a:t>
            </a:r>
            <a:endParaRPr lang="en-US" sz="2400" dirty="0"/>
          </a:p>
          <a:p>
            <a:pPr lvl="0"/>
            <a:r>
              <a:rPr lang="en-GB" sz="2400" b="1" dirty="0"/>
              <a:t>WebRTC </a:t>
            </a:r>
            <a:r>
              <a:rPr lang="en-GB" sz="2400" dirty="0"/>
              <a:t>for camera access</a:t>
            </a:r>
            <a:endParaRPr lang="en-US" sz="2400" dirty="0"/>
          </a:p>
          <a:p>
            <a:pPr lvl="0"/>
            <a:r>
              <a:rPr lang="en-GB" sz="2400" b="1" dirty="0"/>
              <a:t>Canvas API </a:t>
            </a:r>
            <a:r>
              <a:rPr lang="en-GB" sz="2400" dirty="0"/>
              <a:t>for image processing</a:t>
            </a:r>
            <a:endParaRPr lang="en-US" sz="2400" dirty="0"/>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grpSp>
        <p:nvGrpSpPr>
          <p:cNvPr id="2" name="Group 2"/>
          <p:cNvGrpSpPr/>
          <p:nvPr/>
        </p:nvGrpSpPr>
        <p:grpSpPr>
          <a:xfrm>
            <a:off x="14630400" y="8191500"/>
            <a:ext cx="3657600" cy="20955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91771" y="709618"/>
            <a:ext cx="15996029" cy="6075720"/>
            <a:chOff x="26327" y="57150"/>
            <a:chExt cx="16830656" cy="4230378"/>
          </a:xfrm>
        </p:grpSpPr>
        <p:sp>
          <p:nvSpPr>
            <p:cNvPr id="5" name="TextBox 5"/>
            <p:cNvSpPr txBox="1"/>
            <p:nvPr/>
          </p:nvSpPr>
          <p:spPr>
            <a:xfrm>
              <a:off x="26327" y="57150"/>
              <a:ext cx="16830656" cy="1125627"/>
            </a:xfrm>
            <a:prstGeom prst="rect">
              <a:avLst/>
            </a:prstGeom>
          </p:spPr>
          <p:txBody>
            <a:bodyPr wrap="square" lIns="0" tIns="0" rIns="0" bIns="0" rtlCol="0" anchor="t">
              <a:spAutoFit/>
            </a:bodyPr>
            <a:lstStyle/>
            <a:p>
              <a:pPr marL="0" lvl="0" indent="0" algn="ctr">
                <a:lnSpc>
                  <a:spcPts val="7840"/>
                </a:lnSpc>
                <a:spcBef>
                  <a:spcPct val="0"/>
                </a:spcBef>
              </a:pPr>
              <a:r>
                <a:rPr lang="en-US" sz="7000" i="1" dirty="0">
                  <a:solidFill>
                    <a:srgbClr val="343A40"/>
                  </a:solidFill>
                  <a:latin typeface="Radley Italics"/>
                  <a:ea typeface="Radley Italics"/>
                  <a:cs typeface="Radley Italics"/>
                  <a:sym typeface="Radley Italics"/>
                </a:rPr>
                <a:t>Technical Challenges</a:t>
              </a:r>
            </a:p>
          </p:txBody>
        </p:sp>
        <p:sp>
          <p:nvSpPr>
            <p:cNvPr id="6" name="TextBox 6"/>
            <p:cNvSpPr txBox="1"/>
            <p:nvPr/>
          </p:nvSpPr>
          <p:spPr>
            <a:xfrm>
              <a:off x="80176" y="1520875"/>
              <a:ext cx="9300404" cy="1197575"/>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Overcoming obstacles in biometric attendance system implementation and usage</a:t>
              </a:r>
            </a:p>
          </p:txBody>
        </p:sp>
        <p:sp>
          <p:nvSpPr>
            <p:cNvPr id="7" name="AutoShape 7"/>
            <p:cNvSpPr/>
            <p:nvPr/>
          </p:nvSpPr>
          <p:spPr>
            <a:xfrm>
              <a:off x="3708135" y="1351826"/>
              <a:ext cx="9614827" cy="0"/>
            </a:xfrm>
            <a:prstGeom prst="line">
              <a:avLst/>
            </a:prstGeom>
            <a:ln w="25400" cap="flat">
              <a:solidFill>
                <a:srgbClr val="343A40"/>
              </a:solidFill>
              <a:prstDash val="solid"/>
              <a:headEnd type="none" w="sm" len="sm"/>
              <a:tailEnd type="none" w="sm" len="sm"/>
            </a:ln>
          </p:spPr>
          <p:txBody>
            <a:bodyPr/>
            <a:lstStyle/>
            <a:p>
              <a:endParaRPr lang="en-US"/>
            </a:p>
          </p:txBody>
        </p:sp>
        <p:sp>
          <p:nvSpPr>
            <p:cNvPr id="8" name="TextBox 8"/>
            <p:cNvSpPr txBox="1"/>
            <p:nvPr/>
          </p:nvSpPr>
          <p:spPr>
            <a:xfrm>
              <a:off x="26327" y="2560737"/>
              <a:ext cx="12800321" cy="1726791"/>
            </a:xfrm>
            <a:prstGeom prst="rect">
              <a:avLst/>
            </a:prstGeom>
          </p:spPr>
          <p:txBody>
            <a:bodyPr wrap="square" lIns="0" tIns="0" rIns="0" bIns="0" rtlCol="0" anchor="t">
              <a:spAutoFit/>
            </a:bodyPr>
            <a:lstStyle/>
            <a:p>
              <a:pPr marL="0" lvl="0" indent="0" algn="l">
                <a:lnSpc>
                  <a:spcPts val="2400"/>
                </a:lnSpc>
              </a:pPr>
              <a:r>
                <a:rPr lang="en-US" sz="2800" dirty="0">
                  <a:solidFill>
                    <a:srgbClr val="343A40"/>
                  </a:solidFill>
                  <a:latin typeface="Carlito"/>
                  <a:ea typeface="Carlito"/>
                  <a:cs typeface="Carlito"/>
                  <a:sym typeface="Carlito"/>
                </a:rPr>
                <a:t>During the development of BCATS, we faced several </a:t>
              </a:r>
              <a:r>
                <a:rPr lang="en-US" sz="2800" dirty="0">
                  <a:solidFill>
                    <a:srgbClr val="343A40"/>
                  </a:solidFill>
                  <a:latin typeface="Carlito Bold"/>
                  <a:ea typeface="Carlito Bold"/>
                  <a:cs typeface="Carlito Bold"/>
                  <a:sym typeface="Carlito Bold"/>
                </a:rPr>
                <a:t>significant challenges</a:t>
              </a:r>
              <a:r>
                <a:rPr lang="en-US" sz="2800" dirty="0">
                  <a:solidFill>
                    <a:srgbClr val="343A40"/>
                  </a:solidFill>
                  <a:latin typeface="Carlito"/>
                  <a:ea typeface="Carlito"/>
                  <a:cs typeface="Carlito"/>
                  <a:sym typeface="Carlito"/>
                </a:rPr>
                <a:t> including </a:t>
              </a:r>
            </a:p>
            <a:p>
              <a:pPr marL="342900" lvl="0" indent="-342900" algn="l">
                <a:lnSpc>
                  <a:spcPts val="2400"/>
                </a:lnSpc>
                <a:buFont typeface="Arial" panose="020B0604020202020204" pitchFamily="34" charset="0"/>
                <a:buChar char="•"/>
              </a:pPr>
              <a:r>
                <a:rPr lang="en-US" sz="2800" dirty="0">
                  <a:solidFill>
                    <a:srgbClr val="343A40"/>
                  </a:solidFill>
                  <a:latin typeface="Carlito"/>
                  <a:ea typeface="Carlito"/>
                  <a:cs typeface="Carlito"/>
                  <a:sym typeface="Carlito"/>
                </a:rPr>
                <a:t>slow recognition speeds,</a:t>
              </a:r>
            </a:p>
            <a:p>
              <a:pPr marL="342900" lvl="0" indent="-342900" algn="l">
                <a:lnSpc>
                  <a:spcPts val="2400"/>
                </a:lnSpc>
                <a:buFont typeface="Arial" panose="020B0604020202020204" pitchFamily="34" charset="0"/>
                <a:buChar char="•"/>
              </a:pPr>
              <a:r>
                <a:rPr lang="en-US" sz="2800" dirty="0">
                  <a:solidFill>
                    <a:srgbClr val="343A40"/>
                  </a:solidFill>
                  <a:latin typeface="Carlito"/>
                  <a:ea typeface="Carlito"/>
                  <a:cs typeface="Carlito"/>
                  <a:sym typeface="Carlito"/>
                </a:rPr>
                <a:t>inconsistent lighting, and</a:t>
              </a:r>
            </a:p>
            <a:p>
              <a:pPr marL="342900" lvl="0" indent="-342900" algn="l">
                <a:lnSpc>
                  <a:spcPts val="2400"/>
                </a:lnSpc>
                <a:buFont typeface="Arial" panose="020B0604020202020204" pitchFamily="34" charset="0"/>
                <a:buChar char="•"/>
              </a:pPr>
              <a:r>
                <a:rPr lang="en-US" sz="2800" dirty="0">
                  <a:solidFill>
                    <a:srgbClr val="343A40"/>
                  </a:solidFill>
                  <a:latin typeface="Carlito"/>
                  <a:ea typeface="Carlito"/>
                  <a:cs typeface="Carlito"/>
                  <a:sym typeface="Carlito"/>
                </a:rPr>
                <a:t>connectivity issues. </a:t>
              </a:r>
            </a:p>
            <a:p>
              <a:pPr lvl="1">
                <a:lnSpc>
                  <a:spcPts val="2400"/>
                </a:lnSpc>
              </a:pPr>
              <a:r>
                <a:rPr lang="en-US" sz="2800" dirty="0">
                  <a:solidFill>
                    <a:srgbClr val="343A40"/>
                  </a:solidFill>
                  <a:latin typeface="Carlito"/>
                  <a:ea typeface="Carlito"/>
                  <a:cs typeface="Carlito"/>
                  <a:sym typeface="Carlito"/>
                </a:rPr>
                <a:t>By implementing advanced algorithms for </a:t>
              </a:r>
              <a:r>
                <a:rPr lang="en-US" sz="2800" dirty="0">
                  <a:solidFill>
                    <a:srgbClr val="343A40"/>
                  </a:solidFill>
                  <a:latin typeface="Carlito Bold"/>
                  <a:ea typeface="Carlito Bold"/>
                  <a:cs typeface="Carlito Bold"/>
                  <a:sym typeface="Carlito Bold"/>
                </a:rPr>
                <a:t>image processing</a:t>
              </a:r>
              <a:r>
                <a:rPr lang="en-US" sz="2800" dirty="0">
                  <a:solidFill>
                    <a:srgbClr val="343A40"/>
                  </a:solidFill>
                  <a:latin typeface="Carlito"/>
                  <a:ea typeface="Carlito"/>
                  <a:cs typeface="Carlito"/>
                  <a:sym typeface="Carlito"/>
                </a:rPr>
                <a:t> and optimizing network configurations, we successfully enhanced performance, ensuring a seamless user experience for both lecturers and students during attendance verification.</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grpSp>
        <p:nvGrpSpPr>
          <p:cNvPr id="2" name="Group 2"/>
          <p:cNvGrpSpPr/>
          <p:nvPr/>
        </p:nvGrpSpPr>
        <p:grpSpPr>
          <a:xfrm>
            <a:off x="12573000" y="5676900"/>
            <a:ext cx="5715000" cy="46101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533400" y="709618"/>
            <a:ext cx="16840200" cy="6298368"/>
            <a:chOff x="-177800" y="57151"/>
            <a:chExt cx="22453599" cy="4824743"/>
          </a:xfrm>
        </p:grpSpPr>
        <p:sp>
          <p:nvSpPr>
            <p:cNvPr id="5" name="TextBox 5"/>
            <p:cNvSpPr txBox="1"/>
            <p:nvPr/>
          </p:nvSpPr>
          <p:spPr>
            <a:xfrm>
              <a:off x="26325" y="57151"/>
              <a:ext cx="22249474" cy="1351311"/>
            </a:xfrm>
            <a:prstGeom prst="rect">
              <a:avLst/>
            </a:prstGeom>
          </p:spPr>
          <p:txBody>
            <a:bodyPr wrap="square" lIns="0" tIns="0" rIns="0" bIns="0" rtlCol="0" anchor="t">
              <a:spAutoFit/>
            </a:bodyPr>
            <a:lstStyle/>
            <a:p>
              <a:pPr marL="0" lvl="0" indent="0" algn="l">
                <a:lnSpc>
                  <a:spcPts val="7840"/>
                </a:lnSpc>
                <a:spcBef>
                  <a:spcPct val="0"/>
                </a:spcBef>
              </a:pPr>
              <a:r>
                <a:rPr lang="en-US" sz="7200" i="1" dirty="0">
                  <a:solidFill>
                    <a:srgbClr val="343A40"/>
                  </a:solidFill>
                  <a:latin typeface="Radley Italics"/>
                  <a:ea typeface="Radley Italics"/>
                  <a:cs typeface="Radley Italics"/>
                  <a:sym typeface="Radley Italics"/>
                </a:rPr>
                <a:t>Importance of Attendance Management</a:t>
              </a:r>
            </a:p>
          </p:txBody>
        </p:sp>
        <p:sp>
          <p:nvSpPr>
            <p:cNvPr id="6" name="TextBox 6"/>
            <p:cNvSpPr txBox="1"/>
            <p:nvPr/>
          </p:nvSpPr>
          <p:spPr>
            <a:xfrm>
              <a:off x="26325" y="2113267"/>
              <a:ext cx="9614826" cy="2095500"/>
            </a:xfrm>
            <a:prstGeom prst="rect">
              <a:avLst/>
            </a:prstGeom>
          </p:spPr>
          <p:txBody>
            <a:bodyPr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Enhancing student engagement and accountability in educational institutions</a:t>
              </a:r>
            </a:p>
          </p:txBody>
        </p:sp>
        <p:sp>
          <p:nvSpPr>
            <p:cNvPr id="7" name="AutoShape 7"/>
            <p:cNvSpPr/>
            <p:nvPr/>
          </p:nvSpPr>
          <p:spPr>
            <a:xfrm>
              <a:off x="-177800" y="1408462"/>
              <a:ext cx="9614826" cy="0"/>
            </a:xfrm>
            <a:prstGeom prst="line">
              <a:avLst/>
            </a:prstGeom>
            <a:ln w="25400" cap="flat">
              <a:solidFill>
                <a:srgbClr val="343A40"/>
              </a:solidFill>
              <a:prstDash val="solid"/>
              <a:headEnd type="none" w="sm" len="sm"/>
              <a:tailEnd type="none" w="sm" len="sm"/>
            </a:ln>
          </p:spPr>
          <p:txBody>
            <a:bodyPr/>
            <a:lstStyle/>
            <a:p>
              <a:endParaRPr lang="en-US" dirty="0"/>
            </a:p>
          </p:txBody>
        </p:sp>
        <p:sp>
          <p:nvSpPr>
            <p:cNvPr id="8" name="TextBox 8"/>
            <p:cNvSpPr txBox="1"/>
            <p:nvPr/>
          </p:nvSpPr>
          <p:spPr>
            <a:xfrm>
              <a:off x="-177800" y="3453641"/>
              <a:ext cx="14400873" cy="1428253"/>
            </a:xfrm>
            <a:prstGeom prst="rect">
              <a:avLst/>
            </a:prstGeom>
          </p:spPr>
          <p:txBody>
            <a:bodyPr wrap="square" lIns="0" tIns="0" rIns="0" bIns="0" rtlCol="0" anchor="t">
              <a:spAutoFit/>
            </a:bodyPr>
            <a:lstStyle/>
            <a:p>
              <a:pPr marL="0" lvl="0" indent="0" algn="l">
                <a:lnSpc>
                  <a:spcPts val="2400"/>
                </a:lnSpc>
              </a:pPr>
              <a:r>
                <a:rPr lang="en-US" sz="2800" dirty="0">
                  <a:solidFill>
                    <a:srgbClr val="343A40"/>
                  </a:solidFill>
                  <a:latin typeface="Carlito"/>
                  <a:ea typeface="Carlito"/>
                  <a:cs typeface="Carlito"/>
                  <a:sym typeface="Carlito"/>
                </a:rPr>
                <a:t>Effective attendance management plays a crucial role in academia by fostering </a:t>
              </a:r>
              <a:r>
                <a:rPr lang="en-US" sz="2800" b="1" dirty="0">
                  <a:solidFill>
                    <a:srgbClr val="343A40"/>
                  </a:solidFill>
                  <a:latin typeface="Carlito Bold"/>
                  <a:ea typeface="Carlito Bold"/>
                  <a:cs typeface="Carlito Bold"/>
                  <a:sym typeface="Carlito Bold"/>
                </a:rPr>
                <a:t>student accountability</a:t>
              </a:r>
              <a:r>
                <a:rPr lang="en-US" sz="2800" dirty="0">
                  <a:solidFill>
                    <a:srgbClr val="343A40"/>
                  </a:solidFill>
                  <a:latin typeface="Carlito"/>
                  <a:ea typeface="Carlito"/>
                  <a:cs typeface="Carlito"/>
                  <a:sym typeface="Carlito"/>
                </a:rPr>
                <a:t> and promoting engagement. It not only aids in tracking attendance trends but also provides valuable insights into student behavior and performance. By adopting efficient attendance systems, institutions can </a:t>
              </a:r>
              <a:r>
                <a:rPr lang="en-US" sz="2800" b="1" dirty="0">
                  <a:solidFill>
                    <a:srgbClr val="343A40"/>
                  </a:solidFill>
                  <a:latin typeface="Carlito Bold"/>
                  <a:ea typeface="Carlito Bold"/>
                  <a:cs typeface="Carlito Bold"/>
                  <a:sym typeface="Carlito Bold"/>
                </a:rPr>
                <a:t>enhance learning outcomes</a:t>
              </a:r>
              <a:r>
                <a:rPr lang="en-US" sz="2800" dirty="0">
                  <a:solidFill>
                    <a:srgbClr val="343A40"/>
                  </a:solidFill>
                  <a:latin typeface="Carlito"/>
                  <a:ea typeface="Carlito"/>
                  <a:cs typeface="Carlito"/>
                  <a:sym typeface="Carlito"/>
                </a:rPr>
                <a:t> and encourage a more committed academic environment.</a:t>
              </a:r>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grpSp>
        <p:nvGrpSpPr>
          <p:cNvPr id="2" name="Group 2"/>
          <p:cNvGrpSpPr/>
          <p:nvPr/>
        </p:nvGrpSpPr>
        <p:grpSpPr>
          <a:xfrm>
            <a:off x="12496800" y="7353300"/>
            <a:ext cx="5953125" cy="29337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70143" y="723900"/>
            <a:ext cx="16783049" cy="6270556"/>
            <a:chOff x="0" y="57151"/>
            <a:chExt cx="22377398" cy="3992186"/>
          </a:xfrm>
        </p:grpSpPr>
        <p:sp>
          <p:nvSpPr>
            <p:cNvPr id="5" name="TextBox 5"/>
            <p:cNvSpPr txBox="1"/>
            <p:nvPr/>
          </p:nvSpPr>
          <p:spPr>
            <a:xfrm>
              <a:off x="26325" y="57151"/>
              <a:ext cx="22351073" cy="1341564"/>
            </a:xfrm>
            <a:prstGeom prst="rect">
              <a:avLst/>
            </a:prstGeom>
          </p:spPr>
          <p:txBody>
            <a:bodyPr wrap="square" lIns="0" tIns="0" rIns="0" bIns="0" rtlCol="0" anchor="t">
              <a:spAutoFit/>
            </a:bodyPr>
            <a:lstStyle/>
            <a:p>
              <a:pPr marL="0" lvl="0" indent="0" algn="l">
                <a:lnSpc>
                  <a:spcPts val="7840"/>
                </a:lnSpc>
                <a:spcBef>
                  <a:spcPct val="0"/>
                </a:spcBef>
              </a:pPr>
              <a:r>
                <a:rPr lang="en-US" sz="7000" i="1" dirty="0">
                  <a:solidFill>
                    <a:srgbClr val="343A40"/>
                  </a:solidFill>
                  <a:latin typeface="Radley Italics"/>
                  <a:ea typeface="Radley Italics"/>
                  <a:cs typeface="Radley Italics"/>
                  <a:sym typeface="Radley Italics"/>
                </a:rPr>
                <a:t>Limitations of Manual Attendance</a:t>
              </a:r>
            </a:p>
          </p:txBody>
        </p:sp>
        <p:sp>
          <p:nvSpPr>
            <p:cNvPr id="6" name="TextBox 6"/>
            <p:cNvSpPr txBox="1"/>
            <p:nvPr/>
          </p:nvSpPr>
          <p:spPr>
            <a:xfrm>
              <a:off x="833676" y="1587977"/>
              <a:ext cx="8428276" cy="1024440"/>
            </a:xfrm>
            <a:prstGeom prst="rect">
              <a:avLst/>
            </a:prstGeom>
          </p:spPr>
          <p:txBody>
            <a:bodyPr wrap="square"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Addressing the challenges of traditional attendance tracking methods in academia</a:t>
              </a:r>
            </a:p>
          </p:txBody>
        </p:sp>
        <p:sp>
          <p:nvSpPr>
            <p:cNvPr id="7" name="AutoShape 7"/>
            <p:cNvSpPr/>
            <p:nvPr/>
          </p:nvSpPr>
          <p:spPr>
            <a:xfrm>
              <a:off x="0" y="1398715"/>
              <a:ext cx="9614826" cy="0"/>
            </a:xfrm>
            <a:prstGeom prst="line">
              <a:avLst/>
            </a:prstGeom>
            <a:ln w="25400" cap="flat">
              <a:solidFill>
                <a:srgbClr val="343A40"/>
              </a:solidFill>
              <a:prstDash val="solid"/>
              <a:headEnd type="none" w="sm" len="sm"/>
              <a:tailEnd type="none" w="sm" len="sm"/>
            </a:ln>
          </p:spPr>
          <p:txBody>
            <a:bodyPr/>
            <a:lstStyle/>
            <a:p>
              <a:endParaRPr lang="en-US"/>
            </a:p>
          </p:txBody>
        </p:sp>
        <p:sp>
          <p:nvSpPr>
            <p:cNvPr id="8" name="TextBox 8"/>
            <p:cNvSpPr txBox="1"/>
            <p:nvPr/>
          </p:nvSpPr>
          <p:spPr>
            <a:xfrm>
              <a:off x="1036876" y="2870915"/>
              <a:ext cx="10602516" cy="1178422"/>
            </a:xfrm>
            <a:prstGeom prst="rect">
              <a:avLst/>
            </a:prstGeom>
          </p:spPr>
          <p:txBody>
            <a:bodyPr wrap="square" lIns="0" tIns="0" rIns="0" bIns="0" rtlCol="0" anchor="t">
              <a:spAutoFit/>
            </a:bodyPr>
            <a:lstStyle/>
            <a:p>
              <a:pPr marL="0" lvl="0" indent="0" algn="l">
                <a:lnSpc>
                  <a:spcPts val="2400"/>
                </a:lnSpc>
              </a:pPr>
              <a:r>
                <a:rPr lang="en-US" sz="2400" dirty="0">
                  <a:solidFill>
                    <a:srgbClr val="6C757D"/>
                  </a:solidFill>
                  <a:latin typeface="Carlito"/>
                  <a:ea typeface="Carlito"/>
                  <a:cs typeface="Carlito"/>
                  <a:sym typeface="Carlito"/>
                </a:rPr>
                <a:t>Manual attendance methods often lead to inaccuracies and inefficiencies. </a:t>
              </a:r>
              <a:r>
                <a:rPr lang="en-US" sz="2400" b="1" dirty="0">
                  <a:solidFill>
                    <a:srgbClr val="6C757D"/>
                  </a:solidFill>
                  <a:latin typeface="Carlito Bold"/>
                  <a:ea typeface="Carlito Bold"/>
                  <a:cs typeface="Carlito Bold"/>
                  <a:sym typeface="Carlito Bold"/>
                </a:rPr>
                <a:t>Students may forget to sign in</a:t>
              </a:r>
              <a:r>
                <a:rPr lang="en-US" sz="2400" dirty="0">
                  <a:solidFill>
                    <a:srgbClr val="6C757D"/>
                  </a:solidFill>
                  <a:latin typeface="Carlito"/>
                  <a:ea typeface="Carlito"/>
                  <a:cs typeface="Carlito"/>
                  <a:sym typeface="Carlito"/>
                </a:rPr>
                <a:t>, while others may sign in for their peers, resulting in unreliable data. Additionally, collecting and processing attendance records can be time-consuming, making it difficult for educators to monitor attendance trends effectively.</a:t>
              </a:r>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sp>
        <p:nvSpPr>
          <p:cNvPr id="2" name="TextBox 2"/>
          <p:cNvSpPr txBox="1"/>
          <p:nvPr/>
        </p:nvSpPr>
        <p:spPr>
          <a:xfrm>
            <a:off x="2438400" y="3467100"/>
            <a:ext cx="14011275" cy="929229"/>
          </a:xfrm>
          <a:prstGeom prst="rect">
            <a:avLst/>
          </a:prstGeom>
        </p:spPr>
        <p:txBody>
          <a:bodyPr wrap="square" lIns="0" tIns="0" rIns="0" bIns="0" rtlCol="0" anchor="t">
            <a:spAutoFit/>
          </a:bodyPr>
          <a:lstStyle/>
          <a:p>
            <a:pPr marL="0" lvl="0" indent="0" algn="l">
              <a:lnSpc>
                <a:spcPts val="6999"/>
              </a:lnSpc>
            </a:pPr>
            <a:r>
              <a:rPr lang="en-US" sz="6999" dirty="0">
                <a:solidFill>
                  <a:srgbClr val="343A40"/>
                </a:solidFill>
                <a:latin typeface="Radley"/>
                <a:ea typeface="Radley"/>
                <a:cs typeface="Radley"/>
                <a:sym typeface="Radley"/>
              </a:rPr>
              <a:t>Problem Statement and Objectives</a:t>
            </a:r>
          </a:p>
        </p:txBody>
      </p:sp>
      <p:grpSp>
        <p:nvGrpSpPr>
          <p:cNvPr id="3" name="Group 3"/>
          <p:cNvGrpSpPr/>
          <p:nvPr/>
        </p:nvGrpSpPr>
        <p:grpSpPr>
          <a:xfrm>
            <a:off x="17202135" y="459202"/>
            <a:ext cx="2171730" cy="2205796"/>
            <a:chOff x="0" y="0"/>
            <a:chExt cx="812800" cy="825500"/>
          </a:xfrm>
        </p:grpSpPr>
        <p:sp>
          <p:nvSpPr>
            <p:cNvPr id="4" name="Freeform 4"/>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5" name="TextBox 5"/>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grpSp>
        <p:nvGrpSpPr>
          <p:cNvPr id="2" name="Group 2"/>
          <p:cNvGrpSpPr/>
          <p:nvPr/>
        </p:nvGrpSpPr>
        <p:grpSpPr>
          <a:xfrm>
            <a:off x="12174940" y="5753100"/>
            <a:ext cx="6096000" cy="45339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86494" y="709618"/>
            <a:ext cx="16077505" cy="7253282"/>
            <a:chOff x="26325" y="57150"/>
            <a:chExt cx="21436673" cy="7747924"/>
          </a:xfrm>
        </p:grpSpPr>
        <p:sp>
          <p:nvSpPr>
            <p:cNvPr id="5" name="TextBox 5"/>
            <p:cNvSpPr txBox="1"/>
            <p:nvPr/>
          </p:nvSpPr>
          <p:spPr>
            <a:xfrm>
              <a:off x="26325" y="57150"/>
              <a:ext cx="21436673" cy="1468352"/>
            </a:xfrm>
            <a:prstGeom prst="rect">
              <a:avLst/>
            </a:prstGeom>
          </p:spPr>
          <p:txBody>
            <a:bodyPr wrap="square" lIns="0" tIns="0" rIns="0" bIns="0" rtlCol="0" anchor="t">
              <a:spAutoFit/>
            </a:bodyPr>
            <a:lstStyle/>
            <a:p>
              <a:pPr marL="0" lvl="0" indent="0" algn="ctr">
                <a:lnSpc>
                  <a:spcPts val="7840"/>
                </a:lnSpc>
                <a:spcBef>
                  <a:spcPct val="0"/>
                </a:spcBef>
              </a:pPr>
              <a:r>
                <a:rPr lang="en-US" sz="9600" i="1" dirty="0">
                  <a:solidFill>
                    <a:srgbClr val="343A40"/>
                  </a:solidFill>
                  <a:latin typeface="Radley Italics"/>
                  <a:ea typeface="Radley Italics"/>
                  <a:cs typeface="Radley Italics"/>
                  <a:sym typeface="Radley Italics"/>
                </a:rPr>
                <a:t>Problem Statement</a:t>
              </a:r>
            </a:p>
          </p:txBody>
        </p:sp>
        <p:sp>
          <p:nvSpPr>
            <p:cNvPr id="6" name="TextBox 6"/>
            <p:cNvSpPr txBox="1"/>
            <p:nvPr/>
          </p:nvSpPr>
          <p:spPr>
            <a:xfrm>
              <a:off x="228600" y="2058146"/>
              <a:ext cx="9614827" cy="2095500"/>
            </a:xfrm>
            <a:prstGeom prst="rect">
              <a:avLst/>
            </a:prstGeom>
          </p:spPr>
          <p:txBody>
            <a:bodyPr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Addressing Inefficiencies and Security Concerns in Attendance Management</a:t>
              </a:r>
            </a:p>
          </p:txBody>
        </p:sp>
        <p:sp>
          <p:nvSpPr>
            <p:cNvPr id="7" name="AutoShape 7"/>
            <p:cNvSpPr/>
            <p:nvPr/>
          </p:nvSpPr>
          <p:spPr>
            <a:xfrm>
              <a:off x="5729426" y="1525502"/>
              <a:ext cx="9614826" cy="0"/>
            </a:xfrm>
            <a:prstGeom prst="line">
              <a:avLst/>
            </a:prstGeom>
            <a:ln w="25400" cap="flat">
              <a:solidFill>
                <a:srgbClr val="343A40"/>
              </a:solidFill>
              <a:prstDash val="solid"/>
              <a:headEnd type="none" w="sm" len="sm"/>
              <a:tailEnd type="none" w="sm" len="sm"/>
            </a:ln>
          </p:spPr>
          <p:txBody>
            <a:bodyPr/>
            <a:lstStyle/>
            <a:p>
              <a:endParaRPr lang="en-US" dirty="0"/>
            </a:p>
          </p:txBody>
        </p:sp>
        <p:sp>
          <p:nvSpPr>
            <p:cNvPr id="8" name="TextBox 8"/>
            <p:cNvSpPr txBox="1"/>
            <p:nvPr/>
          </p:nvSpPr>
          <p:spPr>
            <a:xfrm>
              <a:off x="50588" y="4522124"/>
              <a:ext cx="15011612" cy="3282950"/>
            </a:xfrm>
            <a:prstGeom prst="rect">
              <a:avLst/>
            </a:prstGeom>
          </p:spPr>
          <p:txBody>
            <a:bodyPr wrap="square" lIns="0" tIns="0" rIns="0" bIns="0" rtlCol="0" anchor="t">
              <a:spAutoFit/>
            </a:bodyPr>
            <a:lstStyle/>
            <a:p>
              <a:pPr lvl="0">
                <a:lnSpc>
                  <a:spcPts val="2400"/>
                </a:lnSpc>
              </a:pPr>
              <a:r>
                <a:rPr lang="en-GB" sz="2000" dirty="0"/>
                <a:t>The current, predominantly </a:t>
              </a:r>
              <a:r>
                <a:rPr lang="en-GB" sz="2000" b="1" dirty="0"/>
                <a:t>manual attendance management system</a:t>
              </a:r>
              <a:r>
                <a:rPr lang="en-GB" sz="2000" dirty="0"/>
                <a:t> at Bugema University is severely hindering academic operations. Its reliance on paper-based and simple digital records leads to significant </a:t>
              </a:r>
              <a:r>
                <a:rPr lang="en-GB" sz="2000" b="1" dirty="0"/>
                <a:t>time inefficiency</a:t>
              </a:r>
              <a:r>
                <a:rPr lang="en-GB" sz="2000" dirty="0"/>
                <a:t>, consuming up to 15 minutes of vital instructional time per session. Critically, the manual process is highly susceptible to </a:t>
              </a:r>
              <a:r>
                <a:rPr lang="en-GB" sz="2000" b="1" dirty="0"/>
                <a:t>human errors</a:t>
              </a:r>
              <a:r>
                <a:rPr lang="en-GB" sz="2000" dirty="0"/>
                <a:t> and lacks effective identity verification, resulting in unreliable records and enabling widespread </a:t>
              </a:r>
              <a:r>
                <a:rPr lang="en-GB" sz="2000" b="1" dirty="0"/>
                <a:t>proxy attendance</a:t>
              </a:r>
              <a:r>
                <a:rPr lang="en-GB" sz="2000" dirty="0"/>
                <a:t>. Furthermore, the system prevents </a:t>
              </a:r>
              <a:r>
                <a:rPr lang="en-GB" sz="2000" b="1" dirty="0"/>
                <a:t>real-time monitoring</a:t>
              </a:r>
              <a:r>
                <a:rPr lang="en-GB" sz="2000" dirty="0"/>
                <a:t> and makes </a:t>
              </a:r>
              <a:r>
                <a:rPr lang="en-GB" sz="2000" b="1" dirty="0"/>
                <a:t>report generation difficult and slow</a:t>
              </a:r>
              <a:r>
                <a:rPr lang="en-GB" sz="2000" dirty="0"/>
                <a:t>. These operational and security flaws collectively undermine the integrity of student engagement data, compromise academic planning, and urgently necessitate the adoption of a secure, accurate, and automated solution.</a:t>
              </a:r>
              <a:endParaRPr lang="en-US" sz="2000" dirty="0">
                <a:solidFill>
                  <a:srgbClr val="343A40"/>
                </a:solidFill>
                <a:latin typeface="Carlito"/>
                <a:ea typeface="Carlito"/>
                <a:cs typeface="Carlito"/>
                <a:sym typeface="Carlito"/>
              </a:endParaRPr>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grpSp>
        <p:nvGrpSpPr>
          <p:cNvPr id="2" name="Group 2"/>
          <p:cNvGrpSpPr/>
          <p:nvPr/>
        </p:nvGrpSpPr>
        <p:grpSpPr>
          <a:xfrm>
            <a:off x="1752600" y="3464480"/>
            <a:ext cx="6057900" cy="4479608"/>
            <a:chOff x="0" y="0"/>
            <a:chExt cx="8077200" cy="4798060"/>
          </a:xfrm>
        </p:grpSpPr>
        <p:sp>
          <p:nvSpPr>
            <p:cNvPr id="3" name="TextBox 3"/>
            <p:cNvSpPr txBox="1"/>
            <p:nvPr/>
          </p:nvSpPr>
          <p:spPr>
            <a:xfrm>
              <a:off x="0" y="-47625"/>
              <a:ext cx="8077200" cy="606425"/>
            </a:xfrm>
            <a:prstGeom prst="rect">
              <a:avLst/>
            </a:prstGeom>
          </p:spPr>
          <p:txBody>
            <a:bodyPr lIns="0" tIns="0" rIns="0" bIns="0" rtlCol="0" anchor="t">
              <a:spAutoFit/>
            </a:bodyPr>
            <a:lstStyle/>
            <a:p>
              <a:pPr marL="0" lvl="0" indent="0" algn="l">
                <a:lnSpc>
                  <a:spcPts val="3360"/>
                </a:lnSpc>
                <a:spcBef>
                  <a:spcPct val="0"/>
                </a:spcBef>
              </a:pPr>
              <a:r>
                <a:rPr lang="en-US" sz="2800" b="1" u="none" strike="noStrike" dirty="0">
                  <a:solidFill>
                    <a:srgbClr val="495057"/>
                  </a:solidFill>
                  <a:latin typeface="Carlito Bold"/>
                  <a:ea typeface="Carlito Bold"/>
                  <a:cs typeface="Carlito Bold"/>
                  <a:sym typeface="Carlito Bold"/>
                </a:rPr>
                <a:t>Main Objective</a:t>
              </a:r>
            </a:p>
          </p:txBody>
        </p:sp>
        <p:sp>
          <p:nvSpPr>
            <p:cNvPr id="4" name="TextBox 4"/>
            <p:cNvSpPr txBox="1"/>
            <p:nvPr/>
          </p:nvSpPr>
          <p:spPr>
            <a:xfrm>
              <a:off x="0" y="1127125"/>
              <a:ext cx="8077200" cy="3670935"/>
            </a:xfrm>
            <a:prstGeom prst="rect">
              <a:avLst/>
            </a:prstGeom>
          </p:spPr>
          <p:txBody>
            <a:bodyPr lIns="0" tIns="0" rIns="0" bIns="0" rtlCol="0" anchor="t">
              <a:spAutoFit/>
            </a:bodyPr>
            <a:lstStyle/>
            <a:p>
              <a:pPr marL="0" lvl="0" indent="0" algn="l">
                <a:lnSpc>
                  <a:spcPts val="3120"/>
                </a:lnSpc>
                <a:spcBef>
                  <a:spcPct val="0"/>
                </a:spcBef>
              </a:pPr>
              <a:r>
                <a:rPr lang="en-US" sz="2400" u="none" strike="noStrike" dirty="0">
                  <a:solidFill>
                    <a:srgbClr val="343A40"/>
                  </a:solidFill>
                  <a:latin typeface="Carlito"/>
                  <a:ea typeface="Carlito"/>
                  <a:cs typeface="Carlito"/>
                  <a:sym typeface="Carlito"/>
                </a:rPr>
                <a:t>The main objective of this project is to develop the </a:t>
              </a:r>
              <a:r>
                <a:rPr lang="en-US" sz="2400" b="1" u="none" strike="noStrike" dirty="0">
                  <a:solidFill>
                    <a:srgbClr val="343A40"/>
                  </a:solidFill>
                  <a:latin typeface="Carlito Bold"/>
                  <a:ea typeface="Carlito Bold"/>
                  <a:cs typeface="Carlito Bold"/>
                  <a:sym typeface="Carlito Bold"/>
                </a:rPr>
                <a:t>Biometric Attendance Tracking System (BCATS)</a:t>
              </a:r>
              <a:r>
                <a:rPr lang="en-US" sz="2400" u="none" strike="noStrike" dirty="0">
                  <a:solidFill>
                    <a:srgbClr val="343A40"/>
                  </a:solidFill>
                  <a:latin typeface="Carlito"/>
                  <a:ea typeface="Carlito"/>
                  <a:cs typeface="Carlito"/>
                  <a:sym typeface="Carlito"/>
                </a:rPr>
                <a:t>, which aims to enhance attendance management in Bugema University, improving accuracy and efficiency while reducing manual errors and security risks associated with traditional methods.</a:t>
              </a:r>
            </a:p>
          </p:txBody>
        </p:sp>
      </p:grpSp>
      <p:grpSp>
        <p:nvGrpSpPr>
          <p:cNvPr id="5" name="Group 5"/>
          <p:cNvGrpSpPr/>
          <p:nvPr/>
        </p:nvGrpSpPr>
        <p:grpSpPr>
          <a:xfrm>
            <a:off x="10820400" y="3500198"/>
            <a:ext cx="6057900" cy="3989070"/>
            <a:chOff x="0" y="0"/>
            <a:chExt cx="8077200" cy="5318760"/>
          </a:xfrm>
        </p:grpSpPr>
        <p:sp>
          <p:nvSpPr>
            <p:cNvPr id="6" name="TextBox 6"/>
            <p:cNvSpPr txBox="1"/>
            <p:nvPr/>
          </p:nvSpPr>
          <p:spPr>
            <a:xfrm>
              <a:off x="0" y="-47625"/>
              <a:ext cx="8077200" cy="606425"/>
            </a:xfrm>
            <a:prstGeom prst="rect">
              <a:avLst/>
            </a:prstGeom>
          </p:spPr>
          <p:txBody>
            <a:bodyPr lIns="0" tIns="0" rIns="0" bIns="0" rtlCol="0" anchor="t">
              <a:spAutoFit/>
            </a:bodyPr>
            <a:lstStyle/>
            <a:p>
              <a:pPr marL="0" lvl="0" indent="0" algn="l">
                <a:lnSpc>
                  <a:spcPts val="3360"/>
                </a:lnSpc>
                <a:spcBef>
                  <a:spcPct val="0"/>
                </a:spcBef>
              </a:pPr>
              <a:r>
                <a:rPr lang="en-US" sz="2800" b="1" u="none" strike="noStrike">
                  <a:solidFill>
                    <a:srgbClr val="495057"/>
                  </a:solidFill>
                  <a:latin typeface="Carlito Bold"/>
                  <a:ea typeface="Carlito Bold"/>
                  <a:cs typeface="Carlito Bold"/>
                  <a:sym typeface="Carlito Bold"/>
                </a:rPr>
                <a:t>Specific Objectives</a:t>
              </a:r>
            </a:p>
          </p:txBody>
        </p:sp>
        <p:sp>
          <p:nvSpPr>
            <p:cNvPr id="7" name="TextBox 7"/>
            <p:cNvSpPr txBox="1"/>
            <p:nvPr/>
          </p:nvSpPr>
          <p:spPr>
            <a:xfrm>
              <a:off x="0" y="1127125"/>
              <a:ext cx="8077200" cy="4191635"/>
            </a:xfrm>
            <a:prstGeom prst="rect">
              <a:avLst/>
            </a:prstGeom>
          </p:spPr>
          <p:txBody>
            <a:bodyPr lIns="0" tIns="0" rIns="0" bIns="0" rtlCol="0" anchor="t">
              <a:spAutoFit/>
            </a:bodyPr>
            <a:lstStyle/>
            <a:p>
              <a:pPr marL="0" lvl="0" indent="0" algn="l">
                <a:lnSpc>
                  <a:spcPts val="3120"/>
                </a:lnSpc>
                <a:spcBef>
                  <a:spcPct val="0"/>
                </a:spcBef>
              </a:pPr>
              <a:r>
                <a:rPr lang="en-US" sz="2400" u="none" strike="noStrike" dirty="0">
                  <a:solidFill>
                    <a:srgbClr val="343A40"/>
                  </a:solidFill>
                  <a:latin typeface="Carlito"/>
                  <a:ea typeface="Carlito"/>
                  <a:cs typeface="Carlito"/>
                  <a:sym typeface="Carlito"/>
                </a:rPr>
                <a:t>The project includes specific objectives such as implementing a </a:t>
              </a:r>
              <a:r>
                <a:rPr lang="en-US" sz="2400" b="1" u="none" strike="noStrike" dirty="0">
                  <a:solidFill>
                    <a:srgbClr val="343A40"/>
                  </a:solidFill>
                  <a:latin typeface="Carlito Bold"/>
                  <a:ea typeface="Carlito Bold"/>
                  <a:cs typeface="Carlito Bold"/>
                  <a:sym typeface="Carlito Bold"/>
                </a:rPr>
                <a:t>user-friendly interface</a:t>
              </a:r>
              <a:r>
                <a:rPr lang="en-US" sz="2400" u="none" strike="noStrike" dirty="0">
                  <a:solidFill>
                    <a:srgbClr val="343A40"/>
                  </a:solidFill>
                  <a:latin typeface="Carlito"/>
                  <a:ea typeface="Carlito"/>
                  <a:cs typeface="Carlito"/>
                  <a:sym typeface="Carlito"/>
                </a:rPr>
                <a:t> for students and staff to interact seamlessly with the system, ensuring data security through encrypted biometric templates, and utilizing real-time data analytics for attendance monitoring to foster accountability and transparency within the academic environment.</a:t>
              </a:r>
            </a:p>
          </p:txBody>
        </p:sp>
      </p:grpSp>
      <p:grpSp>
        <p:nvGrpSpPr>
          <p:cNvPr id="8" name="Group 8"/>
          <p:cNvGrpSpPr/>
          <p:nvPr/>
        </p:nvGrpSpPr>
        <p:grpSpPr>
          <a:xfrm>
            <a:off x="666750" y="661581"/>
            <a:ext cx="12944475" cy="1795780"/>
            <a:chOff x="0" y="0"/>
            <a:chExt cx="17259300" cy="2394374"/>
          </a:xfrm>
        </p:grpSpPr>
        <p:sp>
          <p:nvSpPr>
            <p:cNvPr id="9" name="TextBox 9"/>
            <p:cNvSpPr txBox="1"/>
            <p:nvPr/>
          </p:nvSpPr>
          <p:spPr>
            <a:xfrm>
              <a:off x="0" y="142875"/>
              <a:ext cx="17259300" cy="1275292"/>
            </a:xfrm>
            <a:prstGeom prst="rect">
              <a:avLst/>
            </a:prstGeom>
          </p:spPr>
          <p:txBody>
            <a:bodyPr lIns="0" tIns="0" rIns="0" bIns="0" rtlCol="0" anchor="t">
              <a:spAutoFit/>
            </a:bodyPr>
            <a:lstStyle/>
            <a:p>
              <a:pPr marL="0" lvl="0" indent="0" algn="ctr">
                <a:lnSpc>
                  <a:spcPts val="6999"/>
                </a:lnSpc>
              </a:pPr>
              <a:r>
                <a:rPr lang="en-US" sz="6999" dirty="0">
                  <a:solidFill>
                    <a:srgbClr val="343A40"/>
                  </a:solidFill>
                  <a:latin typeface="Radley"/>
                  <a:ea typeface="Radley"/>
                  <a:cs typeface="Radley"/>
                  <a:sym typeface="Radley"/>
                </a:rPr>
                <a:t>Project Objectives</a:t>
              </a:r>
            </a:p>
          </p:txBody>
        </p:sp>
        <p:sp>
          <p:nvSpPr>
            <p:cNvPr id="10" name="TextBox 10"/>
            <p:cNvSpPr txBox="1"/>
            <p:nvPr/>
          </p:nvSpPr>
          <p:spPr>
            <a:xfrm>
              <a:off x="0" y="1771650"/>
              <a:ext cx="17259300" cy="622724"/>
            </a:xfrm>
            <a:prstGeom prst="rect">
              <a:avLst/>
            </a:prstGeom>
          </p:spPr>
          <p:txBody>
            <a:bodyPr lIns="0" tIns="0" rIns="0" bIns="0" rtlCol="0" anchor="t">
              <a:spAutoFit/>
            </a:bodyPr>
            <a:lstStyle/>
            <a:p>
              <a:pPr marL="0" lvl="0" indent="0" algn="l">
                <a:lnSpc>
                  <a:spcPts val="3919"/>
                </a:lnSpc>
                <a:spcBef>
                  <a:spcPct val="0"/>
                </a:spcBef>
              </a:pPr>
              <a:r>
                <a:rPr lang="en-US" sz="2799" u="none" strike="noStrike">
                  <a:solidFill>
                    <a:srgbClr val="343A40"/>
                  </a:solidFill>
                  <a:latin typeface="Radley"/>
                  <a:ea typeface="Radley"/>
                  <a:cs typeface="Radley"/>
                  <a:sym typeface="Radley"/>
                </a:rPr>
                <a:t>Defining aims and specific goals clearly</a:t>
              </a:r>
            </a:p>
          </p:txBody>
        </p:sp>
      </p:grpSp>
      <p:grpSp>
        <p:nvGrpSpPr>
          <p:cNvPr id="11" name="Group 11"/>
          <p:cNvGrpSpPr/>
          <p:nvPr/>
        </p:nvGrpSpPr>
        <p:grpSpPr>
          <a:xfrm>
            <a:off x="17202135" y="459202"/>
            <a:ext cx="2171730" cy="2205796"/>
            <a:chOff x="0" y="0"/>
            <a:chExt cx="812800" cy="825500"/>
          </a:xfrm>
        </p:grpSpPr>
        <p:sp>
          <p:nvSpPr>
            <p:cNvPr id="12" name="Freeform 12"/>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3" name="TextBox 13"/>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9ECEF"/>
        </a:solidFill>
        <a:effectLst/>
      </p:bgPr>
    </p:bg>
    <p:spTree>
      <p:nvGrpSpPr>
        <p:cNvPr id="1" name=""/>
        <p:cNvGrpSpPr/>
        <p:nvPr/>
      </p:nvGrpSpPr>
      <p:grpSpPr>
        <a:xfrm>
          <a:off x="0" y="0"/>
          <a:ext cx="0" cy="0"/>
          <a:chOff x="0" y="0"/>
          <a:chExt cx="0" cy="0"/>
        </a:xfrm>
      </p:grpSpPr>
      <p:grpSp>
        <p:nvGrpSpPr>
          <p:cNvPr id="2" name="Group 2"/>
          <p:cNvGrpSpPr/>
          <p:nvPr/>
        </p:nvGrpSpPr>
        <p:grpSpPr>
          <a:xfrm>
            <a:off x="11658600" y="6286500"/>
            <a:ext cx="6629400" cy="4000500"/>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689889" y="571499"/>
            <a:ext cx="13788112" cy="6942755"/>
            <a:chOff x="26327" y="57150"/>
            <a:chExt cx="18384149" cy="6142529"/>
          </a:xfrm>
        </p:grpSpPr>
        <p:sp>
          <p:nvSpPr>
            <p:cNvPr id="5" name="TextBox 5"/>
            <p:cNvSpPr txBox="1"/>
            <p:nvPr/>
          </p:nvSpPr>
          <p:spPr>
            <a:xfrm>
              <a:off x="26327" y="57150"/>
              <a:ext cx="18384149" cy="1429366"/>
            </a:xfrm>
            <a:prstGeom prst="rect">
              <a:avLst/>
            </a:prstGeom>
          </p:spPr>
          <p:txBody>
            <a:bodyPr wrap="square" lIns="0" tIns="0" rIns="0" bIns="0" rtlCol="0" anchor="t">
              <a:spAutoFit/>
            </a:bodyPr>
            <a:lstStyle/>
            <a:p>
              <a:pPr marL="0" lvl="0" indent="0" algn="ctr">
                <a:lnSpc>
                  <a:spcPts val="7840"/>
                </a:lnSpc>
                <a:spcBef>
                  <a:spcPct val="0"/>
                </a:spcBef>
              </a:pPr>
              <a:r>
                <a:rPr lang="en-US" sz="8000" i="1" dirty="0">
                  <a:solidFill>
                    <a:srgbClr val="343A40"/>
                  </a:solidFill>
                  <a:latin typeface="Radley Italics"/>
                  <a:ea typeface="Radley Italics"/>
                  <a:cs typeface="Radley Italics"/>
                  <a:sym typeface="Radley Italics"/>
                </a:rPr>
                <a:t>Research Questions</a:t>
              </a:r>
            </a:p>
          </p:txBody>
        </p:sp>
        <p:sp>
          <p:nvSpPr>
            <p:cNvPr id="6" name="TextBox 6"/>
            <p:cNvSpPr txBox="1"/>
            <p:nvPr/>
          </p:nvSpPr>
          <p:spPr>
            <a:xfrm>
              <a:off x="3881675" y="1742579"/>
              <a:ext cx="9614826" cy="1397000"/>
            </a:xfrm>
            <a:prstGeom prst="rect">
              <a:avLst/>
            </a:prstGeom>
          </p:spPr>
          <p:txBody>
            <a:bodyPr lIns="0" tIns="0" rIns="0" bIns="0" rtlCol="0" anchor="t">
              <a:spAutoFit/>
            </a:bodyPr>
            <a:lstStyle/>
            <a:p>
              <a:pPr marL="0" lvl="0" indent="0" algn="l">
                <a:lnSpc>
                  <a:spcPts val="4199"/>
                </a:lnSpc>
                <a:spcBef>
                  <a:spcPct val="0"/>
                </a:spcBef>
              </a:pPr>
              <a:r>
                <a:rPr lang="en-US" sz="3499" u="none" dirty="0">
                  <a:solidFill>
                    <a:srgbClr val="495057"/>
                  </a:solidFill>
                  <a:latin typeface="Radley"/>
                  <a:ea typeface="Radley"/>
                  <a:cs typeface="Radley"/>
                  <a:sym typeface="Radley"/>
                </a:rPr>
                <a:t>Defining the focus and direction of our project research</a:t>
              </a:r>
            </a:p>
          </p:txBody>
        </p:sp>
        <p:sp>
          <p:nvSpPr>
            <p:cNvPr id="7" name="AutoShape 7"/>
            <p:cNvSpPr/>
            <p:nvPr/>
          </p:nvSpPr>
          <p:spPr>
            <a:xfrm>
              <a:off x="4491276" y="1377950"/>
              <a:ext cx="9614827" cy="0"/>
            </a:xfrm>
            <a:prstGeom prst="line">
              <a:avLst/>
            </a:prstGeom>
            <a:ln w="25400" cap="flat">
              <a:solidFill>
                <a:srgbClr val="343A40"/>
              </a:solidFill>
              <a:prstDash val="solid"/>
              <a:headEnd type="none" w="sm" len="sm"/>
              <a:tailEnd type="none" w="sm" len="sm"/>
            </a:ln>
          </p:spPr>
          <p:txBody>
            <a:bodyPr/>
            <a:lstStyle/>
            <a:p>
              <a:endParaRPr lang="en-US"/>
            </a:p>
          </p:txBody>
        </p:sp>
        <p:sp>
          <p:nvSpPr>
            <p:cNvPr id="8" name="TextBox 8"/>
            <p:cNvSpPr txBox="1"/>
            <p:nvPr/>
          </p:nvSpPr>
          <p:spPr>
            <a:xfrm>
              <a:off x="407599" y="3476658"/>
              <a:ext cx="16722668" cy="2723021"/>
            </a:xfrm>
            <a:prstGeom prst="rect">
              <a:avLst/>
            </a:prstGeom>
          </p:spPr>
          <p:txBody>
            <a:bodyPr wrap="square" lIns="0" tIns="0" rIns="0" bIns="0" rtlCol="0" anchor="t">
              <a:spAutoFit/>
            </a:bodyPr>
            <a:lstStyle/>
            <a:p>
              <a:pPr lvl="0"/>
              <a:r>
                <a:rPr lang="en-GB" sz="2000" dirty="0"/>
                <a:t>What are the specific requirements for a biometric attendance system from the perspectives of lecturers, students, and administrators at Bugema University?</a:t>
              </a:r>
              <a:endParaRPr lang="en-US" sz="2000" dirty="0"/>
            </a:p>
            <a:p>
              <a:pPr lvl="0"/>
              <a:r>
                <a:rPr lang="en-GB" sz="2000" dirty="0"/>
                <a:t>How can facial recognition technology be effectively integrated into an attendance management system while ensuring accuracy and user acceptance?</a:t>
              </a:r>
              <a:endParaRPr lang="en-US" sz="2000" dirty="0"/>
            </a:p>
            <a:p>
              <a:pPr lvl="0"/>
              <a:r>
                <a:rPr lang="en-GB" sz="2000" dirty="0"/>
                <a:t>What system architecture and database design would best support the biometric attendance management requirements?</a:t>
              </a:r>
              <a:endParaRPr lang="en-US" sz="2000" dirty="0"/>
            </a:p>
            <a:p>
              <a:pPr lvl="0"/>
              <a:r>
                <a:rPr lang="en-GB" sz="2000" dirty="0"/>
                <a:t>What security measures are necessary to protect biometric data and ensure system integrity?</a:t>
              </a:r>
              <a:endParaRPr lang="en-US" sz="2000" dirty="0"/>
            </a:p>
            <a:p>
              <a:pPr lvl="0"/>
              <a:r>
                <a:rPr lang="en-GB" sz="2000" dirty="0"/>
                <a:t>How does the proposed system compare with traditional attendance methods in terms of efficiency, accuracy, and user satisfaction?</a:t>
              </a:r>
              <a:endParaRPr lang="en-US" sz="2000" dirty="0"/>
            </a:p>
            <a:p>
              <a:pPr marL="0" lvl="0" indent="0" algn="l">
                <a:lnSpc>
                  <a:spcPts val="2400"/>
                </a:lnSpc>
              </a:pPr>
              <a:r>
                <a:rPr lang="en-US" sz="2400" dirty="0">
                  <a:solidFill>
                    <a:srgbClr val="343A40"/>
                  </a:solidFill>
                  <a:latin typeface="Carlito"/>
                  <a:ea typeface="Carlito"/>
                  <a:cs typeface="Carlito"/>
                  <a:sym typeface="Carlito"/>
                </a:rPr>
                <a:t>improvements.</a:t>
              </a:r>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9FA"/>
        </a:solidFill>
        <a:effectLst/>
      </p:bgPr>
    </p:bg>
    <p:spTree>
      <p:nvGrpSpPr>
        <p:cNvPr id="1" name=""/>
        <p:cNvGrpSpPr/>
        <p:nvPr/>
      </p:nvGrpSpPr>
      <p:grpSpPr>
        <a:xfrm>
          <a:off x="0" y="0"/>
          <a:ext cx="0" cy="0"/>
          <a:chOff x="0" y="0"/>
          <a:chExt cx="0" cy="0"/>
        </a:xfrm>
      </p:grpSpPr>
      <p:grpSp>
        <p:nvGrpSpPr>
          <p:cNvPr id="2" name="Group 2"/>
          <p:cNvGrpSpPr/>
          <p:nvPr/>
        </p:nvGrpSpPr>
        <p:grpSpPr>
          <a:xfrm>
            <a:off x="15240000" y="8343900"/>
            <a:ext cx="3048000" cy="1943099"/>
            <a:chOff x="0" y="0"/>
            <a:chExt cx="1217429" cy="1593725"/>
          </a:xfrm>
        </p:grpSpPr>
        <p:sp>
          <p:nvSpPr>
            <p:cNvPr id="3" name="Freeform 3"/>
            <p:cNvSpPr/>
            <p:nvPr/>
          </p:nvSpPr>
          <p:spPr>
            <a:xfrm>
              <a:off x="0" y="0"/>
              <a:ext cx="1217429" cy="1593725"/>
            </a:xfrm>
            <a:custGeom>
              <a:avLst/>
              <a:gdLst/>
              <a:ahLst/>
              <a:cxnLst/>
              <a:rect l="l" t="t" r="r" b="b"/>
              <a:pathLst>
                <a:path w="1217429" h="1593725">
                  <a:moveTo>
                    <a:pt x="0" y="0"/>
                  </a:moveTo>
                  <a:lnTo>
                    <a:pt x="1217429" y="0"/>
                  </a:lnTo>
                  <a:lnTo>
                    <a:pt x="1217429" y="1593725"/>
                  </a:lnTo>
                  <a:lnTo>
                    <a:pt x="0" y="1593725"/>
                  </a:lnTo>
                  <a:close/>
                </a:path>
              </a:pathLst>
            </a:custGeom>
            <a:blipFill>
              <a:blip r:embed="rId2"/>
              <a:stretch>
                <a:fillRect t="-255" b="-255"/>
              </a:stretch>
            </a:blipFill>
          </p:spPr>
          <p:txBody>
            <a:bodyPr/>
            <a:lstStyle/>
            <a:p>
              <a:endParaRPr lang="en-US"/>
            </a:p>
          </p:txBody>
        </p:sp>
      </p:grpSp>
      <p:grpSp>
        <p:nvGrpSpPr>
          <p:cNvPr id="4" name="Group 4"/>
          <p:cNvGrpSpPr/>
          <p:nvPr/>
        </p:nvGrpSpPr>
        <p:grpSpPr>
          <a:xfrm>
            <a:off x="759282" y="739550"/>
            <a:ext cx="17525306" cy="7643854"/>
            <a:chOff x="26325" y="57151"/>
            <a:chExt cx="21030273" cy="2532675"/>
          </a:xfrm>
        </p:grpSpPr>
        <p:sp>
          <p:nvSpPr>
            <p:cNvPr id="5" name="TextBox 5"/>
            <p:cNvSpPr txBox="1"/>
            <p:nvPr/>
          </p:nvSpPr>
          <p:spPr>
            <a:xfrm>
              <a:off x="26325" y="57151"/>
              <a:ext cx="21030273" cy="1468352"/>
            </a:xfrm>
            <a:prstGeom prst="rect">
              <a:avLst/>
            </a:prstGeom>
          </p:spPr>
          <p:txBody>
            <a:bodyPr wrap="square" lIns="0" tIns="0" rIns="0" bIns="0" rtlCol="0" anchor="t">
              <a:spAutoFit/>
            </a:bodyPr>
            <a:lstStyle/>
            <a:p>
              <a:pPr marL="0" lvl="0" indent="0" algn="ctr">
                <a:lnSpc>
                  <a:spcPts val="7840"/>
                </a:lnSpc>
                <a:spcBef>
                  <a:spcPct val="0"/>
                </a:spcBef>
              </a:pPr>
              <a:r>
                <a:rPr lang="en-US" sz="9600" i="1" dirty="0">
                  <a:solidFill>
                    <a:srgbClr val="343A40"/>
                  </a:solidFill>
                  <a:latin typeface="Radley Italics"/>
                  <a:ea typeface="Radley Italics"/>
                  <a:cs typeface="Radley Italics"/>
                  <a:sym typeface="Radley Italics"/>
                </a:rPr>
                <a:t>Scope of Study</a:t>
              </a:r>
            </a:p>
          </p:txBody>
        </p:sp>
        <p:sp>
          <p:nvSpPr>
            <p:cNvPr id="7" name="AutoShape 7"/>
            <p:cNvSpPr/>
            <p:nvPr/>
          </p:nvSpPr>
          <p:spPr>
            <a:xfrm>
              <a:off x="5280528" y="430681"/>
              <a:ext cx="9614827" cy="0"/>
            </a:xfrm>
            <a:prstGeom prst="line">
              <a:avLst/>
            </a:prstGeom>
            <a:ln w="25400" cap="flat">
              <a:solidFill>
                <a:srgbClr val="343A40"/>
              </a:solidFill>
              <a:prstDash val="solid"/>
              <a:headEnd type="none" w="sm" len="sm"/>
              <a:tailEnd type="none" w="sm" len="sm"/>
            </a:ln>
          </p:spPr>
          <p:txBody>
            <a:bodyPr/>
            <a:lstStyle/>
            <a:p>
              <a:endParaRPr lang="en-US" dirty="0"/>
            </a:p>
          </p:txBody>
        </p:sp>
        <p:sp>
          <p:nvSpPr>
            <p:cNvPr id="8" name="TextBox 8"/>
            <p:cNvSpPr txBox="1"/>
            <p:nvPr/>
          </p:nvSpPr>
          <p:spPr>
            <a:xfrm>
              <a:off x="486785" y="468702"/>
              <a:ext cx="16652835" cy="2121124"/>
            </a:xfrm>
            <a:prstGeom prst="rect">
              <a:avLst/>
            </a:prstGeom>
          </p:spPr>
          <p:txBody>
            <a:bodyPr wrap="square" lIns="0" tIns="0" rIns="0" bIns="0" rtlCol="0" anchor="t">
              <a:spAutoFit/>
            </a:bodyPr>
            <a:lstStyle/>
            <a:p>
              <a:r>
                <a:rPr lang="en-GB" sz="2600" dirty="0">
                  <a:latin typeface="Times New Roman" panose="02020603050405020304" pitchFamily="18" charset="0"/>
                  <a:cs typeface="Times New Roman" panose="02020603050405020304" pitchFamily="18" charset="0"/>
                </a:rPr>
                <a:t>The scope of this project is strictly confined to the design, development, and initial evaluation of a Web-Based Biometric Class Attendance Tracking System (BACTS) for Bugema University, specifically implemented at the Main Campus. The project focuses on core functionalities necessary for effective attendance tracking, including user registration and authentication for lecturers, session creation, and real-time facial recognition for student attendance verification. The system's output will provide basic analytical dashboards for lecturers and administrators at the main campus for internal monitoring.</a:t>
              </a:r>
            </a:p>
            <a:p>
              <a:endParaRPr lang="en-US" sz="2600" dirty="0">
                <a:latin typeface="Times New Roman" panose="02020603050405020304" pitchFamily="18" charset="0"/>
                <a:cs typeface="Times New Roman" panose="02020603050405020304" pitchFamily="18" charset="0"/>
              </a:endParaRPr>
            </a:p>
            <a:p>
              <a:r>
                <a:rPr lang="en-GB" sz="2600" b="1" dirty="0">
                  <a:latin typeface="Times New Roman" panose="02020603050405020304" pitchFamily="18" charset="0"/>
                  <a:cs typeface="Times New Roman" panose="02020603050405020304" pitchFamily="18" charset="0"/>
                </a:rPr>
                <a:t>Limitations and Exclusions:</a:t>
              </a:r>
              <a:endParaRPr lang="en-US" sz="2600" b="1" dirty="0">
                <a:latin typeface="Times New Roman" panose="02020603050405020304" pitchFamily="18" charset="0"/>
                <a:cs typeface="Times New Roman" panose="02020603050405020304" pitchFamily="18" charset="0"/>
              </a:endParaRPr>
            </a:p>
            <a:p>
              <a:r>
                <a:rPr lang="en-GB" sz="2600" b="1" dirty="0">
                  <a:latin typeface="Times New Roman" panose="02020603050405020304" pitchFamily="18" charset="0"/>
                  <a:cs typeface="Times New Roman" panose="02020603050405020304" pitchFamily="18" charset="0"/>
                </a:rPr>
                <a:t>System Implementation</a:t>
              </a:r>
              <a:r>
                <a:rPr lang="en-GB" sz="2600" dirty="0">
                  <a:latin typeface="Times New Roman" panose="02020603050405020304" pitchFamily="18" charset="0"/>
                  <a:cs typeface="Times New Roman" panose="02020603050405020304" pitchFamily="18" charset="0"/>
                </a:rPr>
                <a:t>: The system is implemented as an initial standalone web application; therefore, dedicated mobile application development is excluded from this scope.</a:t>
              </a:r>
              <a:endParaRPr lang="en-US" sz="2600" dirty="0">
                <a:latin typeface="Times New Roman" panose="02020603050405020304" pitchFamily="18" charset="0"/>
                <a:cs typeface="Times New Roman" panose="02020603050405020304" pitchFamily="18" charset="0"/>
              </a:endParaRPr>
            </a:p>
            <a:p>
              <a:r>
                <a:rPr lang="en-GB" sz="2600" b="1" dirty="0">
                  <a:latin typeface="Times New Roman" panose="02020603050405020304" pitchFamily="18" charset="0"/>
                  <a:cs typeface="Times New Roman" panose="02020603050405020304" pitchFamily="18" charset="0"/>
                </a:rPr>
                <a:t>Data Integration</a:t>
              </a:r>
              <a:r>
                <a:rPr lang="en-GB" sz="2600" dirty="0">
                  <a:latin typeface="Times New Roman" panose="02020603050405020304" pitchFamily="18" charset="0"/>
                  <a:cs typeface="Times New Roman" panose="02020603050405020304" pitchFamily="18" charset="0"/>
                </a:rPr>
                <a:t>: While the system utilizes a relational database for data storage, integration with the main University ERP will be limited to basic data import/export functions until dedicated APIs become available.</a:t>
              </a:r>
              <a:endParaRPr lang="en-US" sz="2600" dirty="0">
                <a:latin typeface="Times New Roman" panose="02020603050405020304" pitchFamily="18" charset="0"/>
                <a:cs typeface="Times New Roman" panose="02020603050405020304" pitchFamily="18" charset="0"/>
              </a:endParaRPr>
            </a:p>
            <a:p>
              <a:r>
                <a:rPr lang="en-GB" sz="2600" b="1" dirty="0">
                  <a:latin typeface="Times New Roman" panose="02020603050405020304" pitchFamily="18" charset="0"/>
                  <a:cs typeface="Times New Roman" panose="02020603050405020304" pitchFamily="18" charset="0"/>
                </a:rPr>
                <a:t>Biometric Technology</a:t>
              </a:r>
              <a:r>
                <a:rPr lang="en-GB" sz="2600" dirty="0">
                  <a:latin typeface="Times New Roman" panose="02020603050405020304" pitchFamily="18" charset="0"/>
                  <a:cs typeface="Times New Roman" panose="02020603050405020304" pitchFamily="18" charset="0"/>
                </a:rPr>
                <a:t>: The biometric technology is strictly limited to facial recognition using standard web cameras. Fingerprint scanning or other hardware-based biometric methods reserved for future enhancements.</a:t>
              </a:r>
              <a:endParaRPr lang="en-US" sz="2600" dirty="0">
                <a:latin typeface="Times New Roman" panose="02020603050405020304" pitchFamily="18" charset="0"/>
                <a:cs typeface="Times New Roman" panose="02020603050405020304" pitchFamily="18" charset="0"/>
              </a:endParaRPr>
            </a:p>
          </p:txBody>
        </p:sp>
      </p:grpSp>
      <p:grpSp>
        <p:nvGrpSpPr>
          <p:cNvPr id="9" name="Group 9"/>
          <p:cNvGrpSpPr/>
          <p:nvPr/>
        </p:nvGrpSpPr>
        <p:grpSpPr>
          <a:xfrm>
            <a:off x="666750" y="9184102"/>
            <a:ext cx="2171730" cy="2205796"/>
            <a:chOff x="0" y="0"/>
            <a:chExt cx="812800" cy="825500"/>
          </a:xfrm>
        </p:grpSpPr>
        <p:sp>
          <p:nvSpPr>
            <p:cNvPr id="10" name="Freeform 10"/>
            <p:cNvSpPr/>
            <p:nvPr/>
          </p:nvSpPr>
          <p:spPr>
            <a:xfrm>
              <a:off x="1270" y="0"/>
              <a:ext cx="810260" cy="822960"/>
            </a:xfrm>
            <a:custGeom>
              <a:avLst/>
              <a:gdLst/>
              <a:ahLst/>
              <a:cxnLst/>
              <a:rect l="l" t="t" r="r" b="b"/>
              <a:pathLst>
                <a:path w="810260" h="822960">
                  <a:moveTo>
                    <a:pt x="405130" y="0"/>
                  </a:moveTo>
                  <a:lnTo>
                    <a:pt x="450850" y="151130"/>
                  </a:lnTo>
                  <a:lnTo>
                    <a:pt x="546100" y="25400"/>
                  </a:lnTo>
                  <a:lnTo>
                    <a:pt x="537210" y="181610"/>
                  </a:lnTo>
                  <a:lnTo>
                    <a:pt x="669290" y="96520"/>
                  </a:lnTo>
                  <a:lnTo>
                    <a:pt x="608330" y="241300"/>
                  </a:lnTo>
                  <a:lnTo>
                    <a:pt x="760730" y="205740"/>
                  </a:lnTo>
                  <a:lnTo>
                    <a:pt x="654050" y="321310"/>
                  </a:lnTo>
                  <a:lnTo>
                    <a:pt x="810260" y="340360"/>
                  </a:lnTo>
                  <a:lnTo>
                    <a:pt x="669290" y="411480"/>
                  </a:lnTo>
                  <a:lnTo>
                    <a:pt x="810260" y="482600"/>
                  </a:lnTo>
                  <a:lnTo>
                    <a:pt x="654050" y="501650"/>
                  </a:lnTo>
                  <a:lnTo>
                    <a:pt x="760730" y="617220"/>
                  </a:lnTo>
                  <a:lnTo>
                    <a:pt x="608330" y="581660"/>
                  </a:lnTo>
                  <a:lnTo>
                    <a:pt x="669290" y="726440"/>
                  </a:lnTo>
                  <a:lnTo>
                    <a:pt x="537210" y="640080"/>
                  </a:lnTo>
                  <a:lnTo>
                    <a:pt x="546100" y="797560"/>
                  </a:lnTo>
                  <a:lnTo>
                    <a:pt x="450850" y="671830"/>
                  </a:lnTo>
                  <a:lnTo>
                    <a:pt x="405130" y="822960"/>
                  </a:lnTo>
                  <a:lnTo>
                    <a:pt x="359410" y="671830"/>
                  </a:lnTo>
                  <a:lnTo>
                    <a:pt x="264160" y="797560"/>
                  </a:lnTo>
                  <a:lnTo>
                    <a:pt x="273050" y="640080"/>
                  </a:lnTo>
                  <a:lnTo>
                    <a:pt x="140970" y="726440"/>
                  </a:lnTo>
                  <a:lnTo>
                    <a:pt x="201930" y="581660"/>
                  </a:lnTo>
                  <a:lnTo>
                    <a:pt x="49530" y="617220"/>
                  </a:lnTo>
                  <a:lnTo>
                    <a:pt x="156210" y="501650"/>
                  </a:lnTo>
                  <a:lnTo>
                    <a:pt x="0" y="482600"/>
                  </a:lnTo>
                  <a:lnTo>
                    <a:pt x="140970" y="411480"/>
                  </a:lnTo>
                  <a:lnTo>
                    <a:pt x="0" y="340360"/>
                  </a:lnTo>
                  <a:lnTo>
                    <a:pt x="156210" y="321310"/>
                  </a:lnTo>
                  <a:lnTo>
                    <a:pt x="49530" y="205740"/>
                  </a:lnTo>
                  <a:lnTo>
                    <a:pt x="201930" y="241300"/>
                  </a:lnTo>
                  <a:lnTo>
                    <a:pt x="140970" y="96520"/>
                  </a:lnTo>
                  <a:lnTo>
                    <a:pt x="273050" y="181610"/>
                  </a:lnTo>
                  <a:lnTo>
                    <a:pt x="264160" y="25400"/>
                  </a:lnTo>
                  <a:lnTo>
                    <a:pt x="359410" y="151130"/>
                  </a:lnTo>
                  <a:close/>
                </a:path>
              </a:pathLst>
            </a:custGeom>
            <a:solidFill>
              <a:srgbClr val="343A40"/>
            </a:solidFill>
          </p:spPr>
          <p:txBody>
            <a:bodyPr/>
            <a:lstStyle/>
            <a:p>
              <a:endParaRPr lang="en-US"/>
            </a:p>
          </p:txBody>
        </p:sp>
        <p:sp>
          <p:nvSpPr>
            <p:cNvPr id="11" name="TextBox 11"/>
            <p:cNvSpPr txBox="1"/>
            <p:nvPr/>
          </p:nvSpPr>
          <p:spPr>
            <a:xfrm>
              <a:off x="141746" y="112576"/>
              <a:ext cx="529308" cy="559367"/>
            </a:xfrm>
            <a:prstGeom prst="rect">
              <a:avLst/>
            </a:prstGeom>
          </p:spPr>
          <p:txBody>
            <a:bodyPr lIns="50800" tIns="50800" rIns="50800" bIns="50800" rtlCol="0" anchor="ctr"/>
            <a:lstStyle/>
            <a:p>
              <a:pPr marL="0" lvl="0" indent="0" algn="ctr">
                <a:lnSpc>
                  <a:spcPts val="3359"/>
                </a:lnSpc>
                <a:spcBef>
                  <a:spcPct val="0"/>
                </a:spcBef>
              </a:pPr>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TotalTime>
  <Words>1670</Words>
  <Application>Microsoft Office PowerPoint</Application>
  <PresentationFormat>Custom</PresentationFormat>
  <Paragraphs>150</Paragraphs>
  <Slides>24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Carlito Bold</vt:lpstr>
      <vt:lpstr>Times New Roman</vt:lpstr>
      <vt:lpstr>Calibri</vt:lpstr>
      <vt:lpstr>Radley Italics</vt:lpstr>
      <vt:lpstr>Google Sans Text</vt:lpstr>
      <vt:lpstr>Carlito</vt:lpstr>
      <vt:lpstr>Arial</vt:lpstr>
      <vt:lpstr>Radley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 Final Project</dc:title>
  <dc:description>Presentation - Final Project</dc:description>
  <cp:lastModifiedBy>ELIA LIGHT</cp:lastModifiedBy>
  <cp:revision>5</cp:revision>
  <dcterms:created xsi:type="dcterms:W3CDTF">2006-08-16T00:00:00Z</dcterms:created>
  <dcterms:modified xsi:type="dcterms:W3CDTF">2025-12-11T08:22:52Z</dcterms:modified>
  <dc:identifier>DAG67TvI_14</dc:identifier>
</cp:coreProperties>
</file>

<file path=docProps/thumbnail.jpeg>
</file>